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62" r:id="rId6"/>
    <p:sldId id="267" r:id="rId7"/>
    <p:sldId id="297" r:id="rId8"/>
    <p:sldId id="268" r:id="rId9"/>
    <p:sldId id="263" r:id="rId10"/>
    <p:sldId id="264" r:id="rId11"/>
    <p:sldId id="271" r:id="rId12"/>
    <p:sldId id="265" r:id="rId13"/>
    <p:sldId id="266" r:id="rId14"/>
    <p:sldId id="270" r:id="rId15"/>
    <p:sldId id="286" r:id="rId16"/>
    <p:sldId id="296" r:id="rId17"/>
    <p:sldId id="287" r:id="rId18"/>
    <p:sldId id="290" r:id="rId19"/>
    <p:sldId id="289" r:id="rId20"/>
    <p:sldId id="288" r:id="rId21"/>
    <p:sldId id="291" r:id="rId22"/>
    <p:sldId id="292" r:id="rId23"/>
    <p:sldId id="293" r:id="rId24"/>
    <p:sldId id="294" r:id="rId25"/>
    <p:sldId id="295" r:id="rId26"/>
    <p:sldId id="284" r:id="rId27"/>
    <p:sldId id="285" r:id="rId28"/>
  </p:sldIdLst>
  <p:sldSz cx="9144000" cy="6858000" type="screen4x3"/>
  <p:notesSz cx="7099300" cy="10234613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72" autoAdjust="0"/>
    <p:restoredTop sz="94660"/>
  </p:normalViewPr>
  <p:slideViewPr>
    <p:cSldViewPr>
      <p:cViewPr>
        <p:scale>
          <a:sx n="50" d="100"/>
          <a:sy n="50" d="100"/>
        </p:scale>
        <p:origin x="-1710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meyalli\datapr5\AQ\ejemplos\graficas_ejempl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meyalli\datapr5\AQ\ejemplos\graficas_ejempl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/>
            </a:pPr>
            <a:r>
              <a:rPr lang="es-MX"/>
              <a:t>Producto MOD09 Reflectancia de la superficie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modis_grafica!$L$3</c:f>
              <c:strCache>
                <c:ptCount val="1"/>
                <c:pt idx="0">
                  <c:v>Vegetación S1</c:v>
                </c:pt>
              </c:strCache>
            </c:strRef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modis_grafica!$M$2:$S$2</c:f>
              <c:strCache>
                <c:ptCount val="7"/>
                <c:pt idx="0">
                  <c:v>B3 (0.459 - 0.479)
Azul</c:v>
                </c:pt>
                <c:pt idx="1">
                  <c:v>B4 (0.545 - 0.545)
Verde</c:v>
                </c:pt>
                <c:pt idx="2">
                  <c:v>B1 (0.620 - 0.670)
Rojo</c:v>
                </c:pt>
                <c:pt idx="3">
                  <c:v>B2 (0.841-0.876)
Infrarrojo cercano</c:v>
                </c:pt>
                <c:pt idx="4">
                  <c:v>B5 (1.230-1.250)
Infrarrojo cercano</c:v>
                </c:pt>
                <c:pt idx="5">
                  <c:v>B6 (1.628-1.652)
Infrarrojo de onda corta</c:v>
                </c:pt>
                <c:pt idx="6">
                  <c:v>B7 (2.105-2.155)
Infrarrojo de onda corta</c:v>
                </c:pt>
              </c:strCache>
            </c:strRef>
          </c:cat>
          <c:val>
            <c:numRef>
              <c:f>modis_grafica!$M$3:$S$3</c:f>
              <c:numCache>
                <c:formatCode>General</c:formatCode>
                <c:ptCount val="7"/>
                <c:pt idx="0">
                  <c:v>6.1200000000000004E-2</c:v>
                </c:pt>
                <c:pt idx="1">
                  <c:v>0.12260000000000006</c:v>
                </c:pt>
                <c:pt idx="2">
                  <c:v>0.1421</c:v>
                </c:pt>
                <c:pt idx="3">
                  <c:v>0.29850000000000027</c:v>
                </c:pt>
                <c:pt idx="4">
                  <c:v>0.50519999999999998</c:v>
                </c:pt>
                <c:pt idx="5">
                  <c:v>0.44430000000000014</c:v>
                </c:pt>
                <c:pt idx="6">
                  <c:v>0.31850000000000023</c:v>
                </c:pt>
              </c:numCache>
            </c:numRef>
          </c:val>
        </c:ser>
        <c:ser>
          <c:idx val="1"/>
          <c:order val="1"/>
          <c:tx>
            <c:strRef>
              <c:f>modis_grafica!$L$4</c:f>
              <c:strCache>
                <c:ptCount val="1"/>
                <c:pt idx="0">
                  <c:v>Quemado S1</c:v>
                </c:pt>
              </c:strCache>
            </c:strRef>
          </c:tx>
          <c:spPr>
            <a:ln w="1270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strRef>
              <c:f>modis_grafica!$M$2:$S$2</c:f>
              <c:strCache>
                <c:ptCount val="7"/>
                <c:pt idx="0">
                  <c:v>B3 (0.459 - 0.479)
Azul</c:v>
                </c:pt>
                <c:pt idx="1">
                  <c:v>B4 (0.545 - 0.545)
Verde</c:v>
                </c:pt>
                <c:pt idx="2">
                  <c:v>B1 (0.620 - 0.670)
Rojo</c:v>
                </c:pt>
                <c:pt idx="3">
                  <c:v>B2 (0.841-0.876)
Infrarrojo cercano</c:v>
                </c:pt>
                <c:pt idx="4">
                  <c:v>B5 (1.230-1.250)
Infrarrojo cercano</c:v>
                </c:pt>
                <c:pt idx="5">
                  <c:v>B6 (1.628-1.652)
Infrarrojo de onda corta</c:v>
                </c:pt>
                <c:pt idx="6">
                  <c:v>B7 (2.105-2.155)
Infrarrojo de onda corta</c:v>
                </c:pt>
              </c:strCache>
            </c:strRef>
          </c:cat>
          <c:val>
            <c:numRef>
              <c:f>modis_grafica!$M$4:$S$4</c:f>
              <c:numCache>
                <c:formatCode>General</c:formatCode>
                <c:ptCount val="7"/>
                <c:pt idx="0">
                  <c:v>7.2600000000000026E-2</c:v>
                </c:pt>
                <c:pt idx="1">
                  <c:v>0.10570000000000006</c:v>
                </c:pt>
                <c:pt idx="2">
                  <c:v>0.12450000000000006</c:v>
                </c:pt>
                <c:pt idx="3">
                  <c:v>0.19020000000000004</c:v>
                </c:pt>
                <c:pt idx="4">
                  <c:v>0.30990000000000023</c:v>
                </c:pt>
                <c:pt idx="5">
                  <c:v>0.37180000000000035</c:v>
                </c:pt>
                <c:pt idx="6">
                  <c:v>0.37860000000000027</c:v>
                </c:pt>
              </c:numCache>
            </c:numRef>
          </c:val>
        </c:ser>
        <c:ser>
          <c:idx val="2"/>
          <c:order val="2"/>
          <c:tx>
            <c:strRef>
              <c:f>modis_grafica!$L$5</c:f>
              <c:strCache>
                <c:ptCount val="1"/>
                <c:pt idx="0">
                  <c:v>Vegetación S2</c:v>
                </c:pt>
              </c:strCache>
            </c:strRef>
          </c:tx>
          <c:spPr>
            <a:ln w="127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modis_grafica!$M$2:$S$2</c:f>
              <c:strCache>
                <c:ptCount val="7"/>
                <c:pt idx="0">
                  <c:v>B3 (0.459 - 0.479)
Azul</c:v>
                </c:pt>
                <c:pt idx="1">
                  <c:v>B4 (0.545 - 0.545)
Verde</c:v>
                </c:pt>
                <c:pt idx="2">
                  <c:v>B1 (0.620 - 0.670)
Rojo</c:v>
                </c:pt>
                <c:pt idx="3">
                  <c:v>B2 (0.841-0.876)
Infrarrojo cercano</c:v>
                </c:pt>
                <c:pt idx="4">
                  <c:v>B5 (1.230-1.250)
Infrarrojo cercano</c:v>
                </c:pt>
                <c:pt idx="5">
                  <c:v>B6 (1.628-1.652)
Infrarrojo de onda corta</c:v>
                </c:pt>
                <c:pt idx="6">
                  <c:v>B7 (2.105-2.155)
Infrarrojo de onda corta</c:v>
                </c:pt>
              </c:strCache>
            </c:strRef>
          </c:cat>
          <c:val>
            <c:numRef>
              <c:f>modis_grafica!$M$5:$S$5</c:f>
              <c:numCache>
                <c:formatCode>General</c:formatCode>
                <c:ptCount val="7"/>
                <c:pt idx="0">
                  <c:v>9.150000000000004E-2</c:v>
                </c:pt>
                <c:pt idx="1">
                  <c:v>0.15690000000000018</c:v>
                </c:pt>
                <c:pt idx="2">
                  <c:v>0.17910000000000001</c:v>
                </c:pt>
                <c:pt idx="3">
                  <c:v>0.36470000000000002</c:v>
                </c:pt>
                <c:pt idx="4">
                  <c:v>0.5282</c:v>
                </c:pt>
                <c:pt idx="5">
                  <c:v>0.50150000000000006</c:v>
                </c:pt>
                <c:pt idx="6">
                  <c:v>0.34720000000000006</c:v>
                </c:pt>
              </c:numCache>
            </c:numRef>
          </c:val>
        </c:ser>
        <c:ser>
          <c:idx val="3"/>
          <c:order val="3"/>
          <c:tx>
            <c:strRef>
              <c:f>modis_grafica!$L$6</c:f>
              <c:strCache>
                <c:ptCount val="1"/>
                <c:pt idx="0">
                  <c:v>Quemado S2</c:v>
                </c:pt>
              </c:strCache>
            </c:strRef>
          </c:tx>
          <c:spPr>
            <a:ln w="12700">
              <a:solidFill>
                <a:schemeClr val="accent3">
                  <a:lumMod val="75000"/>
                </a:schemeClr>
              </a:solidFill>
              <a:prstDash val="dash"/>
            </a:ln>
          </c:spPr>
          <c:marker>
            <c:symbol val="none"/>
          </c:marker>
          <c:cat>
            <c:strRef>
              <c:f>modis_grafica!$M$2:$S$2</c:f>
              <c:strCache>
                <c:ptCount val="7"/>
                <c:pt idx="0">
                  <c:v>B3 (0.459 - 0.479)
Azul</c:v>
                </c:pt>
                <c:pt idx="1">
                  <c:v>B4 (0.545 - 0.545)
Verde</c:v>
                </c:pt>
                <c:pt idx="2">
                  <c:v>B1 (0.620 - 0.670)
Rojo</c:v>
                </c:pt>
                <c:pt idx="3">
                  <c:v>B2 (0.841-0.876)
Infrarrojo cercano</c:v>
                </c:pt>
                <c:pt idx="4">
                  <c:v>B5 (1.230-1.250)
Infrarrojo cercano</c:v>
                </c:pt>
                <c:pt idx="5">
                  <c:v>B6 (1.628-1.652)
Infrarrojo de onda corta</c:v>
                </c:pt>
                <c:pt idx="6">
                  <c:v>B7 (2.105-2.155)
Infrarrojo de onda corta</c:v>
                </c:pt>
              </c:strCache>
            </c:strRef>
          </c:cat>
          <c:val>
            <c:numRef>
              <c:f>modis_grafica!$M$6:$S$6</c:f>
              <c:numCache>
                <c:formatCode>General</c:formatCode>
                <c:ptCount val="7"/>
                <c:pt idx="0">
                  <c:v>0.11510000000000004</c:v>
                </c:pt>
                <c:pt idx="1">
                  <c:v>0.15320000000000011</c:v>
                </c:pt>
                <c:pt idx="2">
                  <c:v>0.18080000000000004</c:v>
                </c:pt>
                <c:pt idx="3">
                  <c:v>0.27300000000000002</c:v>
                </c:pt>
                <c:pt idx="4">
                  <c:v>0.42770000000000002</c:v>
                </c:pt>
                <c:pt idx="5">
                  <c:v>0.46900000000000008</c:v>
                </c:pt>
                <c:pt idx="6">
                  <c:v>0.43860000000000027</c:v>
                </c:pt>
              </c:numCache>
            </c:numRef>
          </c:val>
        </c:ser>
        <c:ser>
          <c:idx val="4"/>
          <c:order val="4"/>
          <c:tx>
            <c:strRef>
              <c:f>modis_grafica!$L$7</c:f>
              <c:strCache>
                <c:ptCount val="1"/>
                <c:pt idx="0">
                  <c:v>Vegetación S3</c:v>
                </c:pt>
              </c:strCache>
            </c:strRef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modis_grafica!$M$2:$S$2</c:f>
              <c:strCache>
                <c:ptCount val="7"/>
                <c:pt idx="0">
                  <c:v>B3 (0.459 - 0.479)
Azul</c:v>
                </c:pt>
                <c:pt idx="1">
                  <c:v>B4 (0.545 - 0.545)
Verde</c:v>
                </c:pt>
                <c:pt idx="2">
                  <c:v>B1 (0.620 - 0.670)
Rojo</c:v>
                </c:pt>
                <c:pt idx="3">
                  <c:v>B2 (0.841-0.876)
Infrarrojo cercano</c:v>
                </c:pt>
                <c:pt idx="4">
                  <c:v>B5 (1.230-1.250)
Infrarrojo cercano</c:v>
                </c:pt>
                <c:pt idx="5">
                  <c:v>B6 (1.628-1.652)
Infrarrojo de onda corta</c:v>
                </c:pt>
                <c:pt idx="6">
                  <c:v>B7 (2.105-2.155)
Infrarrojo de onda corta</c:v>
                </c:pt>
              </c:strCache>
            </c:strRef>
          </c:cat>
          <c:val>
            <c:numRef>
              <c:f>modis_grafica!$M$7:$S$7</c:f>
              <c:numCache>
                <c:formatCode>General</c:formatCode>
                <c:ptCount val="7"/>
                <c:pt idx="0">
                  <c:v>0.11830000000000002</c:v>
                </c:pt>
                <c:pt idx="1">
                  <c:v>0.19890000000000016</c:v>
                </c:pt>
                <c:pt idx="2">
                  <c:v>0.23080000000000001</c:v>
                </c:pt>
                <c:pt idx="3">
                  <c:v>0.38400000000000023</c:v>
                </c:pt>
                <c:pt idx="4">
                  <c:v>0.55900000000000005</c:v>
                </c:pt>
                <c:pt idx="5">
                  <c:v>0.55470000000000053</c:v>
                </c:pt>
                <c:pt idx="6">
                  <c:v>0.42700000000000027</c:v>
                </c:pt>
              </c:numCache>
            </c:numRef>
          </c:val>
        </c:ser>
        <c:ser>
          <c:idx val="5"/>
          <c:order val="5"/>
          <c:tx>
            <c:strRef>
              <c:f>modis_grafica!$L$8</c:f>
              <c:strCache>
                <c:ptCount val="1"/>
                <c:pt idx="0">
                  <c:v>Quemado S3</c:v>
                </c:pt>
              </c:strCache>
            </c:strRef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c:spPr>
          <c:marker>
            <c:symbol val="none"/>
          </c:marker>
          <c:cat>
            <c:strRef>
              <c:f>modis_grafica!$M$2:$S$2</c:f>
              <c:strCache>
                <c:ptCount val="7"/>
                <c:pt idx="0">
                  <c:v>B3 (0.459 - 0.479)
Azul</c:v>
                </c:pt>
                <c:pt idx="1">
                  <c:v>B4 (0.545 - 0.545)
Verde</c:v>
                </c:pt>
                <c:pt idx="2">
                  <c:v>B1 (0.620 - 0.670)
Rojo</c:v>
                </c:pt>
                <c:pt idx="3">
                  <c:v>B2 (0.841-0.876)
Infrarrojo cercano</c:v>
                </c:pt>
                <c:pt idx="4">
                  <c:v>B5 (1.230-1.250)
Infrarrojo cercano</c:v>
                </c:pt>
                <c:pt idx="5">
                  <c:v>B6 (1.628-1.652)
Infrarrojo de onda corta</c:v>
                </c:pt>
                <c:pt idx="6">
                  <c:v>B7 (2.105-2.155)
Infrarrojo de onda corta</c:v>
                </c:pt>
              </c:strCache>
            </c:strRef>
          </c:cat>
          <c:val>
            <c:numRef>
              <c:f>modis_grafica!$M$8:$S$8</c:f>
              <c:numCache>
                <c:formatCode>General</c:formatCode>
                <c:ptCount val="7"/>
                <c:pt idx="0">
                  <c:v>0.15410000000000001</c:v>
                </c:pt>
                <c:pt idx="1">
                  <c:v>0.19730000000000003</c:v>
                </c:pt>
                <c:pt idx="2">
                  <c:v>0.21820000000000012</c:v>
                </c:pt>
                <c:pt idx="3">
                  <c:v>0.30930000000000035</c:v>
                </c:pt>
                <c:pt idx="4">
                  <c:v>0.45390000000000008</c:v>
                </c:pt>
                <c:pt idx="5">
                  <c:v>0.51319999999999999</c:v>
                </c:pt>
                <c:pt idx="6">
                  <c:v>0.48480000000000023</c:v>
                </c:pt>
              </c:numCache>
            </c:numRef>
          </c:val>
        </c:ser>
        <c:marker val="1"/>
        <c:axId val="75471104"/>
        <c:axId val="75481088"/>
      </c:lineChart>
      <c:catAx>
        <c:axId val="754711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800"/>
            </a:pPr>
            <a:endParaRPr lang="es-MX"/>
          </a:p>
        </c:txPr>
        <c:crossAx val="75481088"/>
        <c:crosses val="autoZero"/>
        <c:auto val="1"/>
        <c:lblAlgn val="ctr"/>
        <c:lblOffset val="100"/>
      </c:catAx>
      <c:valAx>
        <c:axId val="7548108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Reflectancia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800"/>
            </a:pPr>
            <a:endParaRPr lang="es-MX"/>
          </a:p>
        </c:txPr>
        <c:crossAx val="7547110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800"/>
          </a:pPr>
          <a:endParaRPr lang="es-MX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/>
            </a:pPr>
            <a:r>
              <a:rPr lang="en-US"/>
              <a:t>Imágen</a:t>
            </a:r>
            <a:r>
              <a:rPr lang="en-US" baseline="0"/>
              <a:t> Landsat  (TOA)</a:t>
            </a:r>
            <a:endParaRPr lang="en-US"/>
          </a:p>
        </c:rich>
      </c:tx>
      <c:layout>
        <c:manualLayout>
          <c:xMode val="edge"/>
          <c:yMode val="edge"/>
          <c:x val="0.37565600634537882"/>
          <c:y val="0"/>
        </c:manualLayout>
      </c:layout>
    </c:title>
    <c:plotArea>
      <c:layout>
        <c:manualLayout>
          <c:layoutTarget val="inner"/>
          <c:xMode val="edge"/>
          <c:yMode val="edge"/>
          <c:x val="5.5787450652438141E-2"/>
          <c:y val="0.1054517680804339"/>
          <c:w val="0.76193053006585365"/>
          <c:h val="0.76539473433359495"/>
        </c:manualLayout>
      </c:layout>
      <c:lineChart>
        <c:grouping val="standard"/>
        <c:ser>
          <c:idx val="0"/>
          <c:order val="0"/>
          <c:tx>
            <c:strRef>
              <c:f>landsat_gr!$A$11</c:f>
              <c:strCache>
                <c:ptCount val="1"/>
                <c:pt idx="0">
                  <c:v>Vegetación S1</c:v>
                </c:pt>
              </c:strCache>
            </c:strRef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landsat_gr!$B$10:$G$10</c:f>
              <c:strCache>
                <c:ptCount val="6"/>
                <c:pt idx="0">
                  <c:v>B1 (0.45 - 0.52)
Azul</c:v>
                </c:pt>
                <c:pt idx="1">
                  <c:v>B2 (0.52 - 0.60)
Verde</c:v>
                </c:pt>
                <c:pt idx="2">
                  <c:v>B3 (0.63 - 0.69)
Rojo</c:v>
                </c:pt>
                <c:pt idx="3">
                  <c:v>B4 (0.76 - .90)
Infrarrojo cercano</c:v>
                </c:pt>
                <c:pt idx="4">
                  <c:v>B5 (1.55 -1.75)
Infrarrojo cercano</c:v>
                </c:pt>
                <c:pt idx="5">
                  <c:v>B7  (2.08 - 2.35)
Infrarrojo onda corta</c:v>
                </c:pt>
              </c:strCache>
            </c:strRef>
          </c:cat>
          <c:val>
            <c:numRef>
              <c:f>landsat_gr!$B$11:$G$11</c:f>
              <c:numCache>
                <c:formatCode>General</c:formatCode>
                <c:ptCount val="6"/>
                <c:pt idx="0">
                  <c:v>8.1500000000000045E-2</c:v>
                </c:pt>
                <c:pt idx="1">
                  <c:v>7.010000000000001E-2</c:v>
                </c:pt>
                <c:pt idx="2">
                  <c:v>6.1300000000000014E-2</c:v>
                </c:pt>
                <c:pt idx="3">
                  <c:v>0.19790000000000013</c:v>
                </c:pt>
                <c:pt idx="4">
                  <c:v>0.13420000000000001</c:v>
                </c:pt>
                <c:pt idx="5">
                  <c:v>8.2300000000000012E-2</c:v>
                </c:pt>
              </c:numCache>
            </c:numRef>
          </c:val>
        </c:ser>
        <c:ser>
          <c:idx val="1"/>
          <c:order val="1"/>
          <c:tx>
            <c:strRef>
              <c:f>landsat_gr!$A$12</c:f>
              <c:strCache>
                <c:ptCount val="1"/>
                <c:pt idx="0">
                  <c:v>Quemado S1</c:v>
                </c:pt>
              </c:strCache>
            </c:strRef>
          </c:tx>
          <c:spPr>
            <a:ln w="1270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strRef>
              <c:f>landsat_gr!$B$10:$G$10</c:f>
              <c:strCache>
                <c:ptCount val="6"/>
                <c:pt idx="0">
                  <c:v>B1 (0.45 - 0.52)
Azul</c:v>
                </c:pt>
                <c:pt idx="1">
                  <c:v>B2 (0.52 - 0.60)
Verde</c:v>
                </c:pt>
                <c:pt idx="2">
                  <c:v>B3 (0.63 - 0.69)
Rojo</c:v>
                </c:pt>
                <c:pt idx="3">
                  <c:v>B4 (0.76 - .90)
Infrarrojo cercano</c:v>
                </c:pt>
                <c:pt idx="4">
                  <c:v>B5 (1.55 -1.75)
Infrarrojo cercano</c:v>
                </c:pt>
                <c:pt idx="5">
                  <c:v>B7  (2.08 - 2.35)
Infrarrojo onda corta</c:v>
                </c:pt>
              </c:strCache>
            </c:strRef>
          </c:cat>
          <c:val>
            <c:numRef>
              <c:f>landsat_gr!$B$12:$G$12</c:f>
              <c:numCache>
                <c:formatCode>General</c:formatCode>
                <c:ptCount val="6"/>
                <c:pt idx="0">
                  <c:v>0.10220000000000005</c:v>
                </c:pt>
                <c:pt idx="1">
                  <c:v>8.6900000000000005E-2</c:v>
                </c:pt>
                <c:pt idx="2">
                  <c:v>8.7400000000000005E-2</c:v>
                </c:pt>
                <c:pt idx="3">
                  <c:v>0.11420000000000002</c:v>
                </c:pt>
                <c:pt idx="4">
                  <c:v>0.18360000000000001</c:v>
                </c:pt>
                <c:pt idx="5">
                  <c:v>0.19140000000000001</c:v>
                </c:pt>
              </c:numCache>
            </c:numRef>
          </c:val>
        </c:ser>
        <c:ser>
          <c:idx val="2"/>
          <c:order val="2"/>
          <c:tx>
            <c:strRef>
              <c:f>landsat_gr!$A$13</c:f>
              <c:strCache>
                <c:ptCount val="1"/>
                <c:pt idx="0">
                  <c:v>Vegetación S2</c:v>
                </c:pt>
              </c:strCache>
            </c:strRef>
          </c:tx>
          <c:spPr>
            <a:ln w="127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landsat_gr!$B$10:$G$10</c:f>
              <c:strCache>
                <c:ptCount val="6"/>
                <c:pt idx="0">
                  <c:v>B1 (0.45 - 0.52)
Azul</c:v>
                </c:pt>
                <c:pt idx="1">
                  <c:v>B2 (0.52 - 0.60)
Verde</c:v>
                </c:pt>
                <c:pt idx="2">
                  <c:v>B3 (0.63 - 0.69)
Rojo</c:v>
                </c:pt>
                <c:pt idx="3">
                  <c:v>B4 (0.76 - .90)
Infrarrojo cercano</c:v>
                </c:pt>
                <c:pt idx="4">
                  <c:v>B5 (1.55 -1.75)
Infrarrojo cercano</c:v>
                </c:pt>
                <c:pt idx="5">
                  <c:v>B7  (2.08 - 2.35)
Infrarrojo onda corta</c:v>
                </c:pt>
              </c:strCache>
            </c:strRef>
          </c:cat>
          <c:val>
            <c:numRef>
              <c:f>landsat_gr!$B$13:$G$13</c:f>
              <c:numCache>
                <c:formatCode>General</c:formatCode>
                <c:ptCount val="6"/>
                <c:pt idx="0">
                  <c:v>9.8100000000000048E-2</c:v>
                </c:pt>
                <c:pt idx="1">
                  <c:v>8.4100000000000008E-2</c:v>
                </c:pt>
                <c:pt idx="2">
                  <c:v>8.0300000000000024E-2</c:v>
                </c:pt>
                <c:pt idx="3">
                  <c:v>0.16200000000000001</c:v>
                </c:pt>
                <c:pt idx="4">
                  <c:v>0.15200000000000011</c:v>
                </c:pt>
                <c:pt idx="5">
                  <c:v>0.12250000000000007</c:v>
                </c:pt>
              </c:numCache>
            </c:numRef>
          </c:val>
        </c:ser>
        <c:ser>
          <c:idx val="3"/>
          <c:order val="3"/>
          <c:tx>
            <c:strRef>
              <c:f>landsat_gr!$A$14</c:f>
              <c:strCache>
                <c:ptCount val="1"/>
                <c:pt idx="0">
                  <c:v>Quemado S2</c:v>
                </c:pt>
              </c:strCache>
            </c:strRef>
          </c:tx>
          <c:spPr>
            <a:ln w="12700">
              <a:solidFill>
                <a:schemeClr val="accent3">
                  <a:lumMod val="75000"/>
                </a:schemeClr>
              </a:solidFill>
              <a:prstDash val="dash"/>
            </a:ln>
          </c:spPr>
          <c:marker>
            <c:symbol val="none"/>
          </c:marker>
          <c:cat>
            <c:strRef>
              <c:f>landsat_gr!$B$10:$G$10</c:f>
              <c:strCache>
                <c:ptCount val="6"/>
                <c:pt idx="0">
                  <c:v>B1 (0.45 - 0.52)
Azul</c:v>
                </c:pt>
                <c:pt idx="1">
                  <c:v>B2 (0.52 - 0.60)
Verde</c:v>
                </c:pt>
                <c:pt idx="2">
                  <c:v>B3 (0.63 - 0.69)
Rojo</c:v>
                </c:pt>
                <c:pt idx="3">
                  <c:v>B4 (0.76 - .90)
Infrarrojo cercano</c:v>
                </c:pt>
                <c:pt idx="4">
                  <c:v>B5 (1.55 -1.75)
Infrarrojo cercano</c:v>
                </c:pt>
                <c:pt idx="5">
                  <c:v>B7  (2.08 - 2.35)
Infrarrojo onda corta</c:v>
                </c:pt>
              </c:strCache>
            </c:strRef>
          </c:cat>
          <c:val>
            <c:numRef>
              <c:f>landsat_gr!$B$14:$G$14</c:f>
              <c:numCache>
                <c:formatCode>General</c:formatCode>
                <c:ptCount val="6"/>
                <c:pt idx="0">
                  <c:v>0.10640000000000002</c:v>
                </c:pt>
                <c:pt idx="1">
                  <c:v>9.2500000000000027E-2</c:v>
                </c:pt>
                <c:pt idx="2">
                  <c:v>9.69E-2</c:v>
                </c:pt>
                <c:pt idx="3">
                  <c:v>0.12020000000000006</c:v>
                </c:pt>
                <c:pt idx="4">
                  <c:v>0.19950000000000001</c:v>
                </c:pt>
                <c:pt idx="5">
                  <c:v>0.1943</c:v>
                </c:pt>
              </c:numCache>
            </c:numRef>
          </c:val>
        </c:ser>
        <c:ser>
          <c:idx val="4"/>
          <c:order val="4"/>
          <c:tx>
            <c:strRef>
              <c:f>landsat_gr!$A$15</c:f>
              <c:strCache>
                <c:ptCount val="1"/>
                <c:pt idx="0">
                  <c:v>Vegetación S3</c:v>
                </c:pt>
              </c:strCache>
            </c:strRef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landsat_gr!$B$10:$G$10</c:f>
              <c:strCache>
                <c:ptCount val="6"/>
                <c:pt idx="0">
                  <c:v>B1 (0.45 - 0.52)
Azul</c:v>
                </c:pt>
                <c:pt idx="1">
                  <c:v>B2 (0.52 - 0.60)
Verde</c:v>
                </c:pt>
                <c:pt idx="2">
                  <c:v>B3 (0.63 - 0.69)
Rojo</c:v>
                </c:pt>
                <c:pt idx="3">
                  <c:v>B4 (0.76 - .90)
Infrarrojo cercano</c:v>
                </c:pt>
                <c:pt idx="4">
                  <c:v>B5 (1.55 -1.75)
Infrarrojo cercano</c:v>
                </c:pt>
                <c:pt idx="5">
                  <c:v>B7  (2.08 - 2.35)
Infrarrojo onda corta</c:v>
                </c:pt>
              </c:strCache>
            </c:strRef>
          </c:cat>
          <c:val>
            <c:numRef>
              <c:f>landsat_gr!$B$15:$G$15</c:f>
              <c:numCache>
                <c:formatCode>General</c:formatCode>
                <c:ptCount val="6"/>
                <c:pt idx="0">
                  <c:v>9.2600000000000002E-2</c:v>
                </c:pt>
                <c:pt idx="1">
                  <c:v>7.85E-2</c:v>
                </c:pt>
                <c:pt idx="2">
                  <c:v>7.3200000000000001E-2</c:v>
                </c:pt>
                <c:pt idx="3">
                  <c:v>0.23070000000000004</c:v>
                </c:pt>
                <c:pt idx="4">
                  <c:v>0.17570000000000011</c:v>
                </c:pt>
                <c:pt idx="5">
                  <c:v>0.1139</c:v>
                </c:pt>
              </c:numCache>
            </c:numRef>
          </c:val>
        </c:ser>
        <c:ser>
          <c:idx val="5"/>
          <c:order val="5"/>
          <c:tx>
            <c:strRef>
              <c:f>landsat_gr!$A$16</c:f>
              <c:strCache>
                <c:ptCount val="1"/>
                <c:pt idx="0">
                  <c:v>Quemado S3</c:v>
                </c:pt>
              </c:strCache>
            </c:strRef>
          </c:tx>
          <c:spPr>
            <a:ln w="12700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c:spPr>
          <c:marker>
            <c:symbol val="none"/>
          </c:marker>
          <c:cat>
            <c:strRef>
              <c:f>landsat_gr!$B$10:$G$10</c:f>
              <c:strCache>
                <c:ptCount val="6"/>
                <c:pt idx="0">
                  <c:v>B1 (0.45 - 0.52)
Azul</c:v>
                </c:pt>
                <c:pt idx="1">
                  <c:v>B2 (0.52 - 0.60)
Verde</c:v>
                </c:pt>
                <c:pt idx="2">
                  <c:v>B3 (0.63 - 0.69)
Rojo</c:v>
                </c:pt>
                <c:pt idx="3">
                  <c:v>B4 (0.76 - .90)
Infrarrojo cercano</c:v>
                </c:pt>
                <c:pt idx="4">
                  <c:v>B5 (1.55 -1.75)
Infrarrojo cercano</c:v>
                </c:pt>
                <c:pt idx="5">
                  <c:v>B7  (2.08 - 2.35)
Infrarrojo onda corta</c:v>
                </c:pt>
              </c:strCache>
            </c:strRef>
          </c:cat>
          <c:val>
            <c:numRef>
              <c:f>landsat_gr!$B$16:$G$16</c:f>
              <c:numCache>
                <c:formatCode>General</c:formatCode>
                <c:ptCount val="6"/>
                <c:pt idx="0">
                  <c:v>9.9500000000000088E-2</c:v>
                </c:pt>
                <c:pt idx="1">
                  <c:v>8.1300000000000011E-2</c:v>
                </c:pt>
                <c:pt idx="2">
                  <c:v>8.5100000000000023E-2</c:v>
                </c:pt>
                <c:pt idx="3">
                  <c:v>0.1053</c:v>
                </c:pt>
                <c:pt idx="4">
                  <c:v>0.15800000000000011</c:v>
                </c:pt>
                <c:pt idx="5">
                  <c:v>0.15980000000000011</c:v>
                </c:pt>
              </c:numCache>
            </c:numRef>
          </c:val>
        </c:ser>
        <c:marker val="1"/>
        <c:axId val="77190272"/>
        <c:axId val="77191808"/>
      </c:lineChart>
      <c:catAx>
        <c:axId val="77190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800"/>
            </a:pPr>
            <a:endParaRPr lang="es-MX"/>
          </a:p>
        </c:txPr>
        <c:crossAx val="77191808"/>
        <c:crosses val="autoZero"/>
        <c:auto val="1"/>
        <c:lblAlgn val="ctr"/>
        <c:lblOffset val="100"/>
      </c:catAx>
      <c:valAx>
        <c:axId val="7719180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Reflectancia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800"/>
            </a:pPr>
            <a:endParaRPr lang="es-MX"/>
          </a:p>
        </c:txPr>
        <c:crossAx val="77190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38077566663075"/>
          <c:y val="0.37543199824710821"/>
          <c:w val="0.11751828511281441"/>
          <c:h val="0.37947684638789758"/>
        </c:manualLayout>
      </c:layout>
      <c:txPr>
        <a:bodyPr/>
        <a:lstStyle/>
        <a:p>
          <a:pPr>
            <a:defRPr sz="800"/>
          </a:pPr>
          <a:endParaRPr lang="es-MX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FD68AD9-843E-44D0-A4CE-D767A8C54071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69B5F39-221A-4543-9DFB-AE39B35278D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163119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19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20</a:t>
            </a:fld>
            <a:endParaRPr lang="es-MX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23</a:t>
            </a:fld>
            <a:endParaRPr lang="es-MX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24</a:t>
            </a:fld>
            <a:endParaRPr lang="es-MX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25</a:t>
            </a:fld>
            <a:endParaRPr lang="es-MX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26</a:t>
            </a:fld>
            <a:endParaRPr lang="es-MX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27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5</a:t>
            </a:fld>
            <a:endParaRPr lang="es-MX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B5F39-221A-4543-9DFB-AE39B35278DE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79761-B236-4C98-9B95-C0CBEA0A16DD}" type="datetimeFigureOut">
              <a:rPr lang="es-MX" smtClean="0"/>
              <a:pPr/>
              <a:t>15/11/2015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14FFF-6C53-427F-B27B-2A535ACA106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3 Imagen" descr="fondos_2012_18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28794" y="2285992"/>
            <a:ext cx="6143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18" charset="0"/>
              </a:rPr>
              <a:t>Mapeo de áreas quemadas en México</a:t>
            </a:r>
            <a:endParaRPr lang="es-MX" sz="4400" dirty="0">
              <a:solidFill>
                <a:schemeClr val="tx1">
                  <a:lumMod val="65000"/>
                  <a:lumOff val="35000"/>
                </a:schemeClr>
              </a:solidFill>
              <a:latin typeface="Times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4282" y="6427113"/>
            <a:ext cx="878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 smtClean="0"/>
              <a:t>1  CONABIO</a:t>
            </a:r>
          </a:p>
          <a:p>
            <a:r>
              <a:rPr lang="es-MX" sz="1100" dirty="0" smtClean="0"/>
              <a:t>2  Inglaterra</a:t>
            </a:r>
            <a:endParaRPr lang="es-MX" sz="11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092135" y="3143248"/>
            <a:ext cx="7618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María Isabel Cruz López</a:t>
            </a:r>
            <a:r>
              <a:rPr lang="es-MX" sz="1400" baseline="30000" dirty="0" smtClean="0"/>
              <a:t>1</a:t>
            </a:r>
            <a:r>
              <a:rPr lang="es-MX" sz="1400" dirty="0" smtClean="0"/>
              <a:t>, Gerardo López Saldaña</a:t>
            </a:r>
            <a:r>
              <a:rPr lang="es-MX" sz="1400" baseline="30000" dirty="0" smtClean="0"/>
              <a:t>2</a:t>
            </a:r>
            <a:r>
              <a:rPr lang="es-MX" sz="1400" dirty="0" smtClean="0"/>
              <a:t>, Humberto </a:t>
            </a:r>
            <a:r>
              <a:rPr lang="es-MX" sz="1400" dirty="0" err="1" smtClean="0"/>
              <a:t>Muñoa</a:t>
            </a:r>
            <a:r>
              <a:rPr lang="es-MX" sz="1400" dirty="0" smtClean="0"/>
              <a:t>, Laura </a:t>
            </a:r>
            <a:r>
              <a:rPr lang="es-MX" sz="1400" dirty="0" err="1" smtClean="0"/>
              <a:t>Merit</a:t>
            </a:r>
            <a:r>
              <a:rPr lang="es-MX" sz="1400" dirty="0" smtClean="0"/>
              <a:t>  </a:t>
            </a:r>
            <a:r>
              <a:rPr lang="es-MX" sz="1400" dirty="0" err="1" smtClean="0"/>
              <a:t>Gónzalez</a:t>
            </a:r>
            <a:r>
              <a:rPr lang="es-MX" sz="1400" dirty="0" smtClean="0"/>
              <a:t> Ramírez</a:t>
            </a:r>
            <a:r>
              <a:rPr lang="es-MX" sz="1400" baseline="30000" dirty="0" smtClean="0"/>
              <a:t>1</a:t>
            </a:r>
            <a:endParaRPr lang="es-MX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813595" y="188640"/>
            <a:ext cx="5684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Permanencia del cambio en el tiempo</a:t>
            </a:r>
            <a:endParaRPr lang="es-MX" sz="28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45365" t="35111" r="20054" b="25390"/>
          <a:stretch>
            <a:fillRect/>
          </a:stretch>
        </p:blipFill>
        <p:spPr bwMode="auto">
          <a:xfrm>
            <a:off x="4638715" y="1409572"/>
            <a:ext cx="2147863" cy="18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45166" t="33908" r="19137" b="25852"/>
          <a:stretch>
            <a:fillRect/>
          </a:stretch>
        </p:blipFill>
        <p:spPr bwMode="auto">
          <a:xfrm>
            <a:off x="71406" y="4081825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 l="45166" t="35371" r="20253" b="25617"/>
          <a:stretch>
            <a:fillRect/>
          </a:stretch>
        </p:blipFill>
        <p:spPr bwMode="auto">
          <a:xfrm>
            <a:off x="2357422" y="4081825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4799359" y="3409836"/>
            <a:ext cx="1929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 smtClean="0"/>
              <a:t>7 de mayo, 2012</a:t>
            </a:r>
          </a:p>
          <a:p>
            <a:pPr algn="ctr"/>
            <a:r>
              <a:rPr lang="es-MX" sz="1400" dirty="0" smtClean="0"/>
              <a:t>MODIS-Terra 12:23 </a:t>
            </a:r>
            <a:r>
              <a:rPr lang="es-MX" sz="1400" dirty="0" err="1" smtClean="0"/>
              <a:t>hrs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543556" y="6082089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s-MX" sz="1400" dirty="0" smtClean="0"/>
              <a:t>20 de junio, 2012</a:t>
            </a:r>
          </a:p>
          <a:p>
            <a:pPr marL="342900" indent="-342900" algn="ctr"/>
            <a:r>
              <a:rPr lang="es-MX" sz="1400" dirty="0" smtClean="0"/>
              <a:t>MODIS-Terra 12:48 </a:t>
            </a:r>
            <a:r>
              <a:rPr lang="es-MX" sz="1400" dirty="0" err="1" smtClean="0"/>
              <a:t>hrs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 l="45910" t="35371" r="19137" b="26593"/>
          <a:stretch>
            <a:fillRect/>
          </a:stretch>
        </p:blipFill>
        <p:spPr bwMode="auto">
          <a:xfrm>
            <a:off x="6876324" y="1409573"/>
            <a:ext cx="2196270" cy="182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7150593" y="3409836"/>
            <a:ext cx="195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 smtClean="0"/>
              <a:t>11 de mayo, 2012</a:t>
            </a:r>
          </a:p>
          <a:p>
            <a:pPr algn="ctr"/>
            <a:r>
              <a:rPr lang="es-MX" sz="1400" dirty="0" smtClean="0"/>
              <a:t>MODIS-</a:t>
            </a:r>
            <a:r>
              <a:rPr lang="es-MX" sz="1400" dirty="0" err="1" smtClean="0"/>
              <a:t>Aqua</a:t>
            </a:r>
            <a:r>
              <a:rPr lang="es-MX" sz="1400" dirty="0" smtClean="0"/>
              <a:t> 15:06 </a:t>
            </a:r>
            <a:r>
              <a:rPr lang="es-MX" sz="1400" dirty="0" err="1" smtClean="0"/>
              <a:t>hrs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54461" y="6082089"/>
            <a:ext cx="1881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 smtClean="0"/>
              <a:t>23 de mayo, 2012</a:t>
            </a:r>
          </a:p>
          <a:p>
            <a:pPr algn="ctr"/>
            <a:r>
              <a:rPr lang="es-MX" sz="1400" dirty="0" smtClean="0"/>
              <a:t>MODIS-Terra 12:23 </a:t>
            </a:r>
            <a:r>
              <a:rPr lang="es-MX" sz="1400" dirty="0" err="1" smtClean="0"/>
              <a:t>hrs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857765" y="6010651"/>
            <a:ext cx="215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 smtClean="0"/>
              <a:t>Área quemada identificada</a:t>
            </a:r>
            <a:endParaRPr lang="es-MX" sz="14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/>
          <a:srcRect l="13773" t="37549" r="75478" b="57115"/>
          <a:stretch>
            <a:fillRect/>
          </a:stretch>
        </p:blipFill>
        <p:spPr bwMode="auto">
          <a:xfrm>
            <a:off x="7000892" y="4296139"/>
            <a:ext cx="535786" cy="7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 cstate="print"/>
          <a:srcRect l="46964" t="35181" r="22794" b="25906"/>
          <a:stretch>
            <a:fillRect/>
          </a:stretch>
        </p:blipFill>
        <p:spPr bwMode="auto">
          <a:xfrm>
            <a:off x="71406" y="1409572"/>
            <a:ext cx="2214578" cy="184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CuadroTexto"/>
          <p:cNvSpPr txBox="1"/>
          <p:nvPr/>
        </p:nvSpPr>
        <p:spPr>
          <a:xfrm>
            <a:off x="235054" y="3409836"/>
            <a:ext cx="199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 smtClean="0"/>
              <a:t>16 de febrero, 2012</a:t>
            </a:r>
          </a:p>
          <a:p>
            <a:pPr algn="ctr"/>
            <a:r>
              <a:rPr lang="es-MX" sz="1400" dirty="0" smtClean="0"/>
              <a:t>MODIS –</a:t>
            </a:r>
            <a:r>
              <a:rPr lang="es-MX" sz="1400" dirty="0" err="1" smtClean="0"/>
              <a:t>Aqua</a:t>
            </a:r>
            <a:r>
              <a:rPr lang="es-MX" sz="1400" dirty="0" smtClean="0"/>
              <a:t> 15:24 </a:t>
            </a:r>
            <a:r>
              <a:rPr lang="es-MX" sz="1400" dirty="0" err="1" smtClean="0"/>
              <a:t>hrs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0" cstate="print"/>
          <a:srcRect l="47154" t="36674" r="23048" b="27611"/>
          <a:stretch>
            <a:fillRect/>
          </a:stretch>
        </p:blipFill>
        <p:spPr bwMode="auto">
          <a:xfrm>
            <a:off x="4714876" y="4081825"/>
            <a:ext cx="22324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7358082" y="4224701"/>
            <a:ext cx="1643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1200" dirty="0" smtClean="0"/>
          </a:p>
          <a:p>
            <a:pPr algn="ctr"/>
            <a:r>
              <a:rPr lang="es-MX" sz="1200" dirty="0" smtClean="0"/>
              <a:t>Número de veces que un píxel fue identificado como área quemada</a:t>
            </a:r>
            <a:endParaRPr lang="es-MX" sz="1200" dirty="0"/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11" cstate="print"/>
          <a:srcRect l="47154" t="36674" r="21537" b="24414"/>
          <a:stretch>
            <a:fillRect/>
          </a:stretch>
        </p:blipFill>
        <p:spPr bwMode="auto">
          <a:xfrm>
            <a:off x="2375089" y="1409572"/>
            <a:ext cx="2196911" cy="18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>
            <a:off x="2603729" y="3409836"/>
            <a:ext cx="189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 smtClean="0"/>
              <a:t>2 de marzo, 2012</a:t>
            </a:r>
          </a:p>
          <a:p>
            <a:pPr algn="ctr"/>
            <a:r>
              <a:rPr lang="es-MX" sz="1400" dirty="0" smtClean="0"/>
              <a:t>MODIS-Terra 12:35 </a:t>
            </a:r>
            <a:r>
              <a:rPr lang="es-MX" sz="1400" dirty="0" err="1" smtClean="0"/>
              <a:t>hrs</a:t>
            </a:r>
            <a:r>
              <a:rPr lang="es-MX" sz="1400" dirty="0" smtClean="0"/>
              <a:t>.</a:t>
            </a:r>
            <a:endParaRPr lang="es-MX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85786" y="824657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Imágenes MODIS , bandas 7-2-1  RGB,  el color negro muestra los píxeles eliminados por nubes y humo. Las líneas amarillas muestras las áreas identificadas con el método.</a:t>
            </a:r>
            <a:endParaRPr lang="es-MX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60 Paralelogramo"/>
          <p:cNvSpPr/>
          <p:nvPr/>
        </p:nvSpPr>
        <p:spPr>
          <a:xfrm>
            <a:off x="7903051" y="3393281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3643306" y="214290"/>
            <a:ext cx="163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Algoritmo</a:t>
            </a:r>
            <a:endParaRPr lang="es-MX" sz="2800" dirty="0"/>
          </a:p>
        </p:txBody>
      </p:sp>
      <p:sp>
        <p:nvSpPr>
          <p:cNvPr id="16" name="15 Rectángulo"/>
          <p:cNvSpPr/>
          <p:nvPr/>
        </p:nvSpPr>
        <p:spPr>
          <a:xfrm>
            <a:off x="2000232" y="2000240"/>
            <a:ext cx="2286016" cy="928694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</a:rPr>
              <a:t>Pre-procesamiento</a:t>
            </a:r>
          </a:p>
          <a:p>
            <a:pPr algn="ctr"/>
            <a:r>
              <a:rPr lang="es-MX" sz="1200" dirty="0" smtClean="0">
                <a:solidFill>
                  <a:schemeClr val="tx1"/>
                </a:solidFill>
              </a:rPr>
              <a:t> </a:t>
            </a:r>
            <a:r>
              <a:rPr lang="es-MX" sz="1200" b="1" dirty="0" smtClean="0">
                <a:solidFill>
                  <a:schemeClr val="tx1"/>
                </a:solidFill>
              </a:rPr>
              <a:t>MOD09 – 250 m.</a:t>
            </a:r>
          </a:p>
          <a:p>
            <a:pPr algn="ctr"/>
            <a:r>
              <a:rPr lang="es-MX" sz="1200" dirty="0" err="1" smtClean="0">
                <a:solidFill>
                  <a:schemeClr val="tx1"/>
                </a:solidFill>
              </a:rPr>
              <a:t>Quality</a:t>
            </a:r>
            <a:r>
              <a:rPr lang="es-MX" sz="1200" dirty="0" smtClean="0">
                <a:solidFill>
                  <a:schemeClr val="tx1"/>
                </a:solidFill>
              </a:rPr>
              <a:t> </a:t>
            </a:r>
            <a:r>
              <a:rPr lang="es-MX" sz="1200" dirty="0" err="1" smtClean="0">
                <a:solidFill>
                  <a:schemeClr val="tx1"/>
                </a:solidFill>
              </a:rPr>
              <a:t>flags</a:t>
            </a:r>
            <a:r>
              <a:rPr lang="es-MX" sz="1200" dirty="0" smtClean="0">
                <a:solidFill>
                  <a:schemeClr val="tx1"/>
                </a:solidFill>
              </a:rPr>
              <a:t>: no nubes, no sombra, no humo  y ángulo de observación   &lt; 45</a:t>
            </a:r>
            <a:r>
              <a:rPr lang="es-MX" sz="1200" baseline="30000" dirty="0" smtClean="0">
                <a:solidFill>
                  <a:schemeClr val="tx1"/>
                </a:solidFill>
              </a:rPr>
              <a:t>o</a:t>
            </a:r>
            <a:r>
              <a:rPr lang="es-MX" sz="1200" dirty="0" smtClean="0">
                <a:solidFill>
                  <a:schemeClr val="tx1"/>
                </a:solidFill>
              </a:rPr>
              <a:t> </a:t>
            </a:r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214546" y="5000636"/>
            <a:ext cx="1928826" cy="1357322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 b="1" dirty="0" smtClean="0">
              <a:solidFill>
                <a:schemeClr val="tx1"/>
              </a:solidFill>
            </a:endParaRPr>
          </a:p>
          <a:p>
            <a:pPr algn="ctr"/>
            <a:r>
              <a:rPr lang="es-MX" sz="1200" b="1" dirty="0" err="1" smtClean="0">
                <a:solidFill>
                  <a:schemeClr val="tx1"/>
                </a:solidFill>
              </a:rPr>
              <a:t>Píxels</a:t>
            </a:r>
            <a:r>
              <a:rPr lang="es-MX" sz="1200" b="1" dirty="0" smtClean="0">
                <a:solidFill>
                  <a:schemeClr val="tx1"/>
                </a:solidFill>
              </a:rPr>
              <a:t> potenciales</a:t>
            </a:r>
          </a:p>
          <a:p>
            <a:pPr algn="ctr"/>
            <a:endParaRPr lang="es-MX" sz="1200" b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MX" sz="1200" dirty="0" smtClean="0">
                <a:solidFill>
                  <a:schemeClr val="tx1"/>
                </a:solidFill>
              </a:rPr>
              <a:t> No poblados, no agua</a:t>
            </a:r>
          </a:p>
          <a:p>
            <a:pPr>
              <a:buFont typeface="Arial" pitchFamily="34" charset="0"/>
              <a:buChar char="•"/>
            </a:pPr>
            <a:r>
              <a:rPr lang="es-MX" sz="1200" dirty="0" smtClean="0">
                <a:solidFill>
                  <a:schemeClr val="tx1"/>
                </a:solidFill>
              </a:rPr>
              <a:t> Umbral de  EVI (fecha 1)  por tipo de cobertura</a:t>
            </a:r>
          </a:p>
          <a:p>
            <a:pPr>
              <a:buFont typeface="Arial" pitchFamily="34" charset="0"/>
              <a:buChar char="•"/>
            </a:pPr>
            <a:r>
              <a:rPr lang="es-MX" sz="1200" dirty="0" smtClean="0">
                <a:solidFill>
                  <a:schemeClr val="tx1"/>
                </a:solidFill>
              </a:rPr>
              <a:t>   </a:t>
            </a:r>
            <a:r>
              <a:rPr lang="es-MX" sz="1200" dirty="0" err="1" smtClean="0">
                <a:solidFill>
                  <a:schemeClr val="tx1"/>
                </a:solidFill>
              </a:rPr>
              <a:t>dNBR</a:t>
            </a:r>
            <a:r>
              <a:rPr lang="es-MX" sz="1200" dirty="0" smtClean="0">
                <a:solidFill>
                  <a:schemeClr val="tx1"/>
                </a:solidFill>
              </a:rPr>
              <a:t> &gt; 0.03</a:t>
            </a:r>
          </a:p>
          <a:p>
            <a:pPr>
              <a:buFont typeface="Arial" pitchFamily="34" charset="0"/>
              <a:buChar char="•"/>
            </a:pPr>
            <a:r>
              <a:rPr lang="es-MX" sz="1200" dirty="0" smtClean="0">
                <a:solidFill>
                  <a:schemeClr val="tx1"/>
                </a:solidFill>
              </a:rPr>
              <a:t>  NBR (fecha2) &lt; - 0.09</a:t>
            </a:r>
          </a:p>
          <a:p>
            <a:pPr algn="ctr"/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42844" y="4286256"/>
            <a:ext cx="1214446" cy="2286016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 dirty="0" smtClean="0">
              <a:solidFill>
                <a:schemeClr val="tx1"/>
              </a:solidFill>
            </a:endParaRPr>
          </a:p>
        </p:txBody>
      </p:sp>
      <p:sp>
        <p:nvSpPr>
          <p:cNvPr id="25" name="24 Paralelogramo"/>
          <p:cNvSpPr/>
          <p:nvPr/>
        </p:nvSpPr>
        <p:spPr>
          <a:xfrm>
            <a:off x="1890627" y="857232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033503" y="857232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Imagen MODIS antes</a:t>
            </a:r>
            <a:endParaRPr lang="es-MX" sz="1200" dirty="0"/>
          </a:p>
        </p:txBody>
      </p:sp>
      <p:sp>
        <p:nvSpPr>
          <p:cNvPr id="28" name="27 Paralelogramo"/>
          <p:cNvSpPr/>
          <p:nvPr/>
        </p:nvSpPr>
        <p:spPr>
          <a:xfrm>
            <a:off x="3033635" y="857232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6" name="35 Rectángulo"/>
          <p:cNvSpPr/>
          <p:nvPr/>
        </p:nvSpPr>
        <p:spPr>
          <a:xfrm>
            <a:off x="2000232" y="3425611"/>
            <a:ext cx="2286016" cy="1146397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38" name="37 Paralelogramo"/>
          <p:cNvSpPr/>
          <p:nvPr/>
        </p:nvSpPr>
        <p:spPr>
          <a:xfrm>
            <a:off x="2071670" y="3707974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9" name="38 CuadroTexto"/>
          <p:cNvSpPr txBox="1"/>
          <p:nvPr/>
        </p:nvSpPr>
        <p:spPr>
          <a:xfrm>
            <a:off x="2214546" y="3707974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EVI</a:t>
            </a:r>
          </a:p>
          <a:p>
            <a:r>
              <a:rPr lang="es-MX" sz="1200" dirty="0" smtClean="0"/>
              <a:t>NBR</a:t>
            </a:r>
          </a:p>
          <a:p>
            <a:r>
              <a:rPr lang="es-MX" sz="1200" dirty="0" smtClean="0"/>
              <a:t>antes</a:t>
            </a:r>
            <a:endParaRPr lang="es-MX" sz="1200" dirty="0"/>
          </a:p>
        </p:txBody>
      </p:sp>
      <p:sp>
        <p:nvSpPr>
          <p:cNvPr id="40" name="39 Paralelogramo"/>
          <p:cNvSpPr/>
          <p:nvPr/>
        </p:nvSpPr>
        <p:spPr>
          <a:xfrm>
            <a:off x="3214678" y="3707974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1" name="40 CuadroTexto"/>
          <p:cNvSpPr txBox="1"/>
          <p:nvPr/>
        </p:nvSpPr>
        <p:spPr>
          <a:xfrm>
            <a:off x="3357554" y="3707974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EVI</a:t>
            </a:r>
          </a:p>
          <a:p>
            <a:r>
              <a:rPr lang="es-MX" sz="1200" dirty="0" smtClean="0"/>
              <a:t>NBR</a:t>
            </a:r>
          </a:p>
          <a:p>
            <a:r>
              <a:rPr lang="es-MX" sz="1200" dirty="0" smtClean="0"/>
              <a:t>después</a:t>
            </a:r>
            <a:endParaRPr lang="es-MX" sz="1200" dirty="0"/>
          </a:p>
        </p:txBody>
      </p:sp>
      <p:sp>
        <p:nvSpPr>
          <p:cNvPr id="42" name="41 Rectángulo"/>
          <p:cNvSpPr/>
          <p:nvPr/>
        </p:nvSpPr>
        <p:spPr>
          <a:xfrm>
            <a:off x="2538465" y="3422222"/>
            <a:ext cx="1386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 smtClean="0">
                <a:solidFill>
                  <a:prstClr val="black"/>
                </a:solidFill>
              </a:rPr>
              <a:t>Índices espectrales</a:t>
            </a:r>
            <a:endParaRPr lang="es-MX" b="1" dirty="0"/>
          </a:p>
        </p:txBody>
      </p:sp>
      <p:sp>
        <p:nvSpPr>
          <p:cNvPr id="43" name="42 CuadroTexto"/>
          <p:cNvSpPr txBox="1"/>
          <p:nvPr/>
        </p:nvSpPr>
        <p:spPr>
          <a:xfrm>
            <a:off x="107504" y="4357694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Máscaras estables</a:t>
            </a:r>
            <a:endParaRPr lang="es-MX" sz="1200" dirty="0"/>
          </a:p>
        </p:txBody>
      </p:sp>
      <p:sp>
        <p:nvSpPr>
          <p:cNvPr id="44" name="43 Paralelogramo"/>
          <p:cNvSpPr/>
          <p:nvPr/>
        </p:nvSpPr>
        <p:spPr>
          <a:xfrm>
            <a:off x="214282" y="4643446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5" name="44 CuadroTexto"/>
          <p:cNvSpPr txBox="1"/>
          <p:nvPr/>
        </p:nvSpPr>
        <p:spPr>
          <a:xfrm>
            <a:off x="357158" y="4643446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Poblados y cuerpos de agua</a:t>
            </a:r>
            <a:endParaRPr lang="es-MX" sz="1200" dirty="0"/>
          </a:p>
        </p:txBody>
      </p:sp>
      <p:sp>
        <p:nvSpPr>
          <p:cNvPr id="47" name="46 Paralelogramo"/>
          <p:cNvSpPr/>
          <p:nvPr/>
        </p:nvSpPr>
        <p:spPr>
          <a:xfrm>
            <a:off x="214282" y="5572140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8" name="47 CuadroTexto"/>
          <p:cNvSpPr txBox="1"/>
          <p:nvPr/>
        </p:nvSpPr>
        <p:spPr>
          <a:xfrm>
            <a:off x="285720" y="5517232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Mapa de cobertura de suelo 2010</a:t>
            </a:r>
            <a:endParaRPr lang="es-MX" sz="1200" dirty="0"/>
          </a:p>
        </p:txBody>
      </p:sp>
      <p:sp>
        <p:nvSpPr>
          <p:cNvPr id="49" name="48 Rectángulo"/>
          <p:cNvSpPr/>
          <p:nvPr/>
        </p:nvSpPr>
        <p:spPr>
          <a:xfrm>
            <a:off x="5508104" y="857232"/>
            <a:ext cx="1714512" cy="142876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solidFill>
                  <a:schemeClr val="tx1"/>
                </a:solidFill>
              </a:rPr>
              <a:t>Posibles AQ por niveles</a:t>
            </a:r>
          </a:p>
          <a:p>
            <a:pPr algn="ctr"/>
            <a:r>
              <a:rPr lang="es-MX" sz="1200" dirty="0" err="1" smtClean="0">
                <a:solidFill>
                  <a:schemeClr val="tx1"/>
                </a:solidFill>
              </a:rPr>
              <a:t>dNBR</a:t>
            </a:r>
            <a:r>
              <a:rPr lang="es-MX" sz="1200" dirty="0" smtClean="0">
                <a:solidFill>
                  <a:schemeClr val="tx1"/>
                </a:solidFill>
              </a:rPr>
              <a:t> de los </a:t>
            </a:r>
            <a:r>
              <a:rPr lang="es-MX" sz="1200" dirty="0" err="1" smtClean="0">
                <a:solidFill>
                  <a:schemeClr val="tx1"/>
                </a:solidFill>
              </a:rPr>
              <a:t>píxels</a:t>
            </a:r>
            <a:r>
              <a:rPr lang="es-MX" sz="1200" dirty="0" smtClean="0">
                <a:solidFill>
                  <a:schemeClr val="tx1"/>
                </a:solidFill>
              </a:rPr>
              <a:t> potenciales.</a:t>
            </a:r>
          </a:p>
          <a:p>
            <a:pPr>
              <a:buFont typeface="Arial" pitchFamily="34" charset="0"/>
              <a:buChar char="•"/>
            </a:pPr>
            <a:r>
              <a:rPr lang="es-MX" sz="1200" dirty="0" smtClean="0">
                <a:solidFill>
                  <a:schemeClr val="tx1"/>
                </a:solidFill>
              </a:rPr>
              <a:t>Cálculo de estadística usando AF</a:t>
            </a:r>
          </a:p>
          <a:p>
            <a:pPr>
              <a:buFont typeface="Arial" pitchFamily="34" charset="0"/>
              <a:buChar char="•"/>
            </a:pPr>
            <a:r>
              <a:rPr lang="es-MX" sz="1200" dirty="0" smtClean="0">
                <a:solidFill>
                  <a:schemeClr val="tx1"/>
                </a:solidFill>
              </a:rPr>
              <a:t>Definir tres niveles  usando la media y la desviación estándar</a:t>
            </a:r>
            <a:endParaRPr lang="es-MX" sz="1200" i="1" dirty="0">
              <a:solidFill>
                <a:schemeClr val="tx1"/>
              </a:solidFill>
            </a:endParaRPr>
          </a:p>
        </p:txBody>
      </p:sp>
      <p:sp>
        <p:nvSpPr>
          <p:cNvPr id="50" name="49 Paralelogramo"/>
          <p:cNvSpPr/>
          <p:nvPr/>
        </p:nvSpPr>
        <p:spPr>
          <a:xfrm>
            <a:off x="7579806" y="1142984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1" name="50 CuadroTexto"/>
          <p:cNvSpPr txBox="1"/>
          <p:nvPr/>
        </p:nvSpPr>
        <p:spPr>
          <a:xfrm>
            <a:off x="7722682" y="1071546"/>
            <a:ext cx="928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Fuegos activos</a:t>
            </a:r>
            <a:endParaRPr lang="es-MX" sz="1200" dirty="0" smtClean="0"/>
          </a:p>
          <a:p>
            <a:r>
              <a:rPr lang="es-MX" sz="1200" dirty="0" smtClean="0"/>
              <a:t>del</a:t>
            </a:r>
          </a:p>
          <a:p>
            <a:r>
              <a:rPr lang="es-MX" sz="1200" dirty="0" smtClean="0"/>
              <a:t> periodo</a:t>
            </a:r>
          </a:p>
          <a:p>
            <a:endParaRPr lang="es-MX" sz="1200" dirty="0"/>
          </a:p>
        </p:txBody>
      </p:sp>
      <p:sp>
        <p:nvSpPr>
          <p:cNvPr id="54" name="53 Rectángulo"/>
          <p:cNvSpPr/>
          <p:nvPr/>
        </p:nvSpPr>
        <p:spPr>
          <a:xfrm>
            <a:off x="5579542" y="2857496"/>
            <a:ext cx="1643074" cy="35719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err="1" smtClean="0">
                <a:solidFill>
                  <a:schemeClr val="tx1"/>
                </a:solidFill>
              </a:rPr>
              <a:t>Raster</a:t>
            </a:r>
            <a:r>
              <a:rPr lang="es-MX" sz="1200" dirty="0" smtClean="0">
                <a:solidFill>
                  <a:schemeClr val="tx1"/>
                </a:solidFill>
              </a:rPr>
              <a:t> a vector</a:t>
            </a:r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55" name="54 Paralelogramo"/>
          <p:cNvSpPr/>
          <p:nvPr/>
        </p:nvSpPr>
        <p:spPr>
          <a:xfrm>
            <a:off x="5865294" y="3571876"/>
            <a:ext cx="1000132" cy="714380"/>
          </a:xfrm>
          <a:prstGeom prst="parallelogram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6" name="55 CuadroTexto"/>
          <p:cNvSpPr txBox="1"/>
          <p:nvPr/>
        </p:nvSpPr>
        <p:spPr>
          <a:xfrm>
            <a:off x="5936732" y="3520311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 Área quemada de dos imágenes </a:t>
            </a:r>
            <a:endParaRPr lang="es-MX" sz="1200" dirty="0"/>
          </a:p>
        </p:txBody>
      </p:sp>
      <p:sp>
        <p:nvSpPr>
          <p:cNvPr id="57" name="56 Paralelogramo"/>
          <p:cNvSpPr/>
          <p:nvPr/>
        </p:nvSpPr>
        <p:spPr>
          <a:xfrm>
            <a:off x="7750651" y="3240881"/>
            <a:ext cx="1000132" cy="714380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8" name="57 CuadroTexto"/>
          <p:cNvSpPr txBox="1"/>
          <p:nvPr/>
        </p:nvSpPr>
        <p:spPr>
          <a:xfrm>
            <a:off x="7780523" y="3212976"/>
            <a:ext cx="92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/>
              <a:t>Áreas quemadas de otras fechas</a:t>
            </a:r>
            <a:endParaRPr lang="es-MX" sz="1200" dirty="0"/>
          </a:p>
        </p:txBody>
      </p:sp>
      <p:sp>
        <p:nvSpPr>
          <p:cNvPr id="60" name="59 Rectángulo"/>
          <p:cNvSpPr/>
          <p:nvPr/>
        </p:nvSpPr>
        <p:spPr>
          <a:xfrm>
            <a:off x="5508104" y="4643446"/>
            <a:ext cx="1643074" cy="35719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chemeClr val="tx1"/>
                </a:solidFill>
              </a:rPr>
              <a:t>Permanencia en el  tiempo</a:t>
            </a:r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64" name="63 Paralelogramo"/>
          <p:cNvSpPr/>
          <p:nvPr/>
        </p:nvSpPr>
        <p:spPr>
          <a:xfrm>
            <a:off x="5865294" y="5738956"/>
            <a:ext cx="1000132" cy="71438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5" name="64 CuadroTexto"/>
          <p:cNvSpPr txBox="1"/>
          <p:nvPr/>
        </p:nvSpPr>
        <p:spPr>
          <a:xfrm>
            <a:off x="5936732" y="5814723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Área quemada mensual</a:t>
            </a:r>
          </a:p>
        </p:txBody>
      </p:sp>
      <p:cxnSp>
        <p:nvCxnSpPr>
          <p:cNvPr id="69" name="68 Conector angular"/>
          <p:cNvCxnSpPr>
            <a:stCxn id="25" idx="3"/>
          </p:cNvCxnSpPr>
          <p:nvPr/>
        </p:nvCxnSpPr>
        <p:spPr>
          <a:xfrm rot="16200000" flipH="1">
            <a:off x="2506780" y="1366228"/>
            <a:ext cx="285752" cy="69652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angular"/>
          <p:cNvCxnSpPr>
            <a:stCxn id="28" idx="3"/>
          </p:cNvCxnSpPr>
          <p:nvPr/>
        </p:nvCxnSpPr>
        <p:spPr>
          <a:xfrm rot="5400000">
            <a:off x="3078284" y="1491244"/>
            <a:ext cx="285752" cy="4464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angular"/>
          <p:cNvCxnSpPr>
            <a:stCxn id="36" idx="2"/>
            <a:endCxn id="19" idx="0"/>
          </p:cNvCxnSpPr>
          <p:nvPr/>
        </p:nvCxnSpPr>
        <p:spPr>
          <a:xfrm rot="16200000" flipH="1">
            <a:off x="2946785" y="4768462"/>
            <a:ext cx="428628" cy="357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angular"/>
          <p:cNvCxnSpPr>
            <a:stCxn id="19" idx="3"/>
            <a:endCxn id="49" idx="1"/>
          </p:cNvCxnSpPr>
          <p:nvPr/>
        </p:nvCxnSpPr>
        <p:spPr>
          <a:xfrm flipV="1">
            <a:off x="4143372" y="1571612"/>
            <a:ext cx="1364732" cy="410768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angular"/>
          <p:cNvCxnSpPr>
            <a:stCxn id="21" idx="3"/>
            <a:endCxn id="19" idx="1"/>
          </p:cNvCxnSpPr>
          <p:nvPr/>
        </p:nvCxnSpPr>
        <p:spPr>
          <a:xfrm>
            <a:off x="1357290" y="5429264"/>
            <a:ext cx="857256" cy="25003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angular"/>
          <p:cNvCxnSpPr>
            <a:stCxn id="50" idx="5"/>
            <a:endCxn id="49" idx="3"/>
          </p:cNvCxnSpPr>
          <p:nvPr/>
        </p:nvCxnSpPr>
        <p:spPr>
          <a:xfrm rot="10800000" flipV="1">
            <a:off x="7222616" y="1500174"/>
            <a:ext cx="446488" cy="714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angular"/>
          <p:cNvCxnSpPr>
            <a:stCxn id="49" idx="2"/>
            <a:endCxn id="54" idx="0"/>
          </p:cNvCxnSpPr>
          <p:nvPr/>
        </p:nvCxnSpPr>
        <p:spPr>
          <a:xfrm rot="16200000" flipH="1">
            <a:off x="6097467" y="2553884"/>
            <a:ext cx="571504" cy="357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angular"/>
          <p:cNvCxnSpPr>
            <a:stCxn id="54" idx="2"/>
            <a:endCxn id="55" idx="0"/>
          </p:cNvCxnSpPr>
          <p:nvPr/>
        </p:nvCxnSpPr>
        <p:spPr>
          <a:xfrm rot="5400000">
            <a:off x="6204625" y="3375422"/>
            <a:ext cx="357190" cy="357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angular"/>
          <p:cNvCxnSpPr>
            <a:stCxn id="55" idx="3"/>
            <a:endCxn id="60" idx="0"/>
          </p:cNvCxnSpPr>
          <p:nvPr/>
        </p:nvCxnSpPr>
        <p:spPr>
          <a:xfrm rot="16200000" flipH="1">
            <a:off x="6124257" y="4438062"/>
            <a:ext cx="357190" cy="5357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angular"/>
          <p:cNvCxnSpPr>
            <a:stCxn id="60" idx="2"/>
            <a:endCxn id="64" idx="0"/>
          </p:cNvCxnSpPr>
          <p:nvPr/>
        </p:nvCxnSpPr>
        <p:spPr>
          <a:xfrm rot="16200000" flipH="1">
            <a:off x="5978340" y="5351936"/>
            <a:ext cx="738320" cy="357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angular"/>
          <p:cNvCxnSpPr>
            <a:stCxn id="16" idx="2"/>
            <a:endCxn id="42" idx="0"/>
          </p:cNvCxnSpPr>
          <p:nvPr/>
        </p:nvCxnSpPr>
        <p:spPr>
          <a:xfrm rot="16200000" flipH="1">
            <a:off x="2940890" y="3131284"/>
            <a:ext cx="493288" cy="88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CuadroTexto"/>
          <p:cNvSpPr txBox="1"/>
          <p:nvPr/>
        </p:nvSpPr>
        <p:spPr>
          <a:xfrm>
            <a:off x="3131840" y="910461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Imagen MODIS después</a:t>
            </a:r>
            <a:endParaRPr lang="es-MX" sz="1200" dirty="0"/>
          </a:p>
        </p:txBody>
      </p:sp>
      <p:sp>
        <p:nvSpPr>
          <p:cNvPr id="62" name="61 Paralelogramo"/>
          <p:cNvSpPr/>
          <p:nvPr/>
        </p:nvSpPr>
        <p:spPr>
          <a:xfrm>
            <a:off x="7843115" y="4496193"/>
            <a:ext cx="1000132" cy="714380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3" name="62 CuadroTexto"/>
          <p:cNvSpPr txBox="1"/>
          <p:nvPr/>
        </p:nvSpPr>
        <p:spPr>
          <a:xfrm>
            <a:off x="7872987" y="4505717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AMC</a:t>
            </a:r>
            <a:endParaRPr lang="es-MX" sz="1200" dirty="0" smtClean="0"/>
          </a:p>
          <a:p>
            <a:pPr algn="ctr"/>
            <a:r>
              <a:rPr lang="es-MX" sz="1200" dirty="0" smtClean="0"/>
              <a:t>Filtros de adyacencia</a:t>
            </a:r>
            <a:endParaRPr lang="es-MX" sz="1200" dirty="0"/>
          </a:p>
        </p:txBody>
      </p:sp>
      <p:cxnSp>
        <p:nvCxnSpPr>
          <p:cNvPr id="8" name="7 Conector angular"/>
          <p:cNvCxnSpPr>
            <a:stCxn id="58" idx="1"/>
          </p:cNvCxnSpPr>
          <p:nvPr/>
        </p:nvCxnSpPr>
        <p:spPr>
          <a:xfrm rot="10800000" flipV="1">
            <a:off x="6347511" y="3628474"/>
            <a:ext cx="1433013" cy="90610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endCxn id="60" idx="3"/>
          </p:cNvCxnSpPr>
          <p:nvPr/>
        </p:nvCxnSpPr>
        <p:spPr>
          <a:xfrm rot="10800000" flipV="1">
            <a:off x="7151178" y="4779295"/>
            <a:ext cx="805198" cy="4274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41689" y="1285860"/>
            <a:ext cx="2101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>
              <a:buFont typeface="Arial" pitchFamily="34" charset="0"/>
              <a:buChar char="•"/>
            </a:pPr>
            <a:r>
              <a:rPr lang="es-MX" dirty="0" smtClean="0"/>
              <a:t>Buena delimitación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857620" y="428604"/>
            <a:ext cx="3433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Resultados</a:t>
            </a:r>
            <a:endParaRPr lang="es-MX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6500826" y="1214422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>
              <a:buFont typeface="Arial" pitchFamily="34" charset="0"/>
              <a:buChar char="•"/>
            </a:pPr>
            <a:r>
              <a:rPr lang="es-MX" dirty="0" smtClean="0"/>
              <a:t>Sobreestimación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38476" y="1214422"/>
            <a:ext cx="2362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>
              <a:buFont typeface="Arial" pitchFamily="34" charset="0"/>
              <a:buChar char="•"/>
            </a:pPr>
            <a:r>
              <a:rPr lang="es-MX" dirty="0" smtClean="0"/>
              <a:t>Subestimación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689" y="2000240"/>
            <a:ext cx="2424062" cy="268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689" y="2000240"/>
            <a:ext cx="2424062" cy="268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724" y="1999473"/>
            <a:ext cx="2387487" cy="269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999473"/>
            <a:ext cx="2387487" cy="269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61559" y="1971334"/>
            <a:ext cx="238240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56729" y="1988840"/>
            <a:ext cx="238240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6286512" y="4786322"/>
            <a:ext cx="2714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El problema ocurre en zonas agrícolas.</a:t>
            </a:r>
            <a:endParaRPr lang="es-MX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286116" y="4786322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Posiblemente las áreas se quemaron con menos intensidad o tiene crecimiento de vegetación, por tal motivo no se pueden identificar adecuadamente.</a:t>
            </a:r>
            <a:endParaRPr lang="es-MX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467430" y="5786454"/>
            <a:ext cx="2075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Introducir más comparaciones</a:t>
            </a:r>
            <a:endParaRPr lang="es-MX" sz="1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525910" y="5786454"/>
            <a:ext cx="2492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Revisar los umbrales en dichas áreas </a:t>
            </a:r>
            <a:endParaRPr lang="es-MX" sz="1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000232" y="1000108"/>
            <a:ext cx="5909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Comparación de dos imágenes  20110302.1723 and 20110606.1723</a:t>
            </a:r>
          </a:p>
          <a:p>
            <a:r>
              <a:rPr lang="es-MX" sz="1600" dirty="0" smtClean="0"/>
              <a:t> </a:t>
            </a:r>
            <a:endParaRPr lang="es-MX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14414" y="1785926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>
              <a:buFont typeface="Arial" pitchFamily="34" charset="0"/>
              <a:buChar char="•"/>
            </a:pPr>
            <a:r>
              <a:rPr lang="es-MX" dirty="0" smtClean="0"/>
              <a:t> Nubes pequeñas no identificadas en las bandas de calidad  </a:t>
            </a:r>
          </a:p>
          <a:p>
            <a:r>
              <a:rPr lang="es-MX" dirty="0" smtClean="0"/>
              <a:t>   Se adaptaron umbrales para eliminarlas en las bandas </a:t>
            </a:r>
          </a:p>
          <a:p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Cambios en áreas agrícolas cultivos/sin cultivos</a:t>
            </a:r>
            <a:endParaRPr lang="es-MX" dirty="0" smtClean="0"/>
          </a:p>
          <a:p>
            <a:pPr>
              <a:buFont typeface="Arial" pitchFamily="34" charset="0"/>
              <a:buChar char="•"/>
            </a:pPr>
            <a:endParaRPr lang="es-MX" dirty="0" smtClean="0"/>
          </a:p>
          <a:p>
            <a:pPr>
              <a:buFont typeface="Arial" pitchFamily="34" charset="0"/>
              <a:buChar char="•"/>
            </a:pPr>
            <a:r>
              <a:rPr lang="es-MX" dirty="0" smtClean="0"/>
              <a:t> Problemas de bandeo en las imágenes, actualmente más acentuado en MODIS-Terra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857620" y="428604"/>
            <a:ext cx="3433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Problemas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857620" y="85704"/>
            <a:ext cx="3433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Ejemplo</a:t>
            </a:r>
            <a:endParaRPr lang="es-MX" sz="2800" dirty="0"/>
          </a:p>
        </p:txBody>
      </p:sp>
      <p:pic>
        <p:nvPicPr>
          <p:cNvPr id="1026" name="Picture 2" descr="C:\ISA_2008\AREA_QUEMADA\problem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803"/>
          <a:stretch/>
        </p:blipFill>
        <p:spPr bwMode="auto">
          <a:xfrm>
            <a:off x="251520" y="872716"/>
            <a:ext cx="5917510" cy="4061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ISA_2008\AREA_QUEMADA\problem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6" t="53715" b="-565"/>
          <a:stretch/>
        </p:blipFill>
        <p:spPr bwMode="auto">
          <a:xfrm>
            <a:off x="5353050" y="4005064"/>
            <a:ext cx="3405394" cy="264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39144" y="164305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 smtClean="0"/>
              <a:t>¿Aplicar filtro en imágenes MODIS-Terra?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 smtClean="0"/>
              <a:t>¿Eliminar MODIS-Terra?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 smtClean="0"/>
              <a:t> Iniciar el proceso con imágenes VIIRS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dirty="0" smtClean="0"/>
              <a:t>Validación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MX" dirty="0" smtClean="0"/>
              <a:t>Comparación con  producto MCD45 y/o MCD64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s-MX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s-MX" dirty="0" smtClean="0"/>
              <a:t>Con imágenes SPOT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857488" y="214290"/>
            <a:ext cx="3433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Siguientes paso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571736" y="2714620"/>
            <a:ext cx="3433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rgbClr val="C00000"/>
                </a:solidFill>
              </a:rPr>
              <a:t>Evaluación productos MCD45 y MCD64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6693" y="2417130"/>
            <a:ext cx="4153744" cy="39641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4788024" y="2417130"/>
            <a:ext cx="4153744" cy="39641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1000068" y="0"/>
            <a:ext cx="8143932" cy="120032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solidFill>
                  <a:srgbClr val="C00000"/>
                </a:solidFill>
              </a:rPr>
              <a:t>Revisión de los productos de áreas quemadas</a:t>
            </a:r>
            <a:endParaRPr lang="es-MX" sz="3600" dirty="0">
              <a:solidFill>
                <a:srgbClr val="C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99592" y="1844824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Algoritmo MCD45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08890" y="2564904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La energía reflejada por la superficie de la Tierra tiene un comportamiento </a:t>
            </a:r>
            <a:r>
              <a:rPr lang="es-MX" sz="1200" dirty="0" err="1" smtClean="0"/>
              <a:t>anisotrópico</a:t>
            </a:r>
            <a:endParaRPr lang="es-MX" sz="1200" dirty="0" smtClean="0"/>
          </a:p>
          <a:p>
            <a:endParaRPr lang="es-MX" sz="1200" dirty="0"/>
          </a:p>
          <a:p>
            <a:r>
              <a:rPr lang="es-MX" sz="1200" dirty="0" smtClean="0"/>
              <a:t>Modelo invertido de la función de distribución de la </a:t>
            </a:r>
            <a:r>
              <a:rPr lang="es-MX" sz="1200" dirty="0" err="1" smtClean="0"/>
              <a:t>reflectancia</a:t>
            </a:r>
            <a:r>
              <a:rPr lang="es-MX" sz="1200" dirty="0" smtClean="0"/>
              <a:t> </a:t>
            </a:r>
            <a:r>
              <a:rPr lang="es-MX" sz="1200" dirty="0" err="1" smtClean="0"/>
              <a:t>bi</a:t>
            </a:r>
            <a:r>
              <a:rPr lang="es-MX" sz="1200" dirty="0" smtClean="0"/>
              <a:t>-direccional (BRDF) para predecir la </a:t>
            </a:r>
            <a:r>
              <a:rPr lang="es-MX" sz="1200" dirty="0" err="1" smtClean="0"/>
              <a:t>reflectancia</a:t>
            </a:r>
            <a:r>
              <a:rPr lang="es-MX" sz="1200" dirty="0" smtClean="0"/>
              <a:t>.</a:t>
            </a:r>
          </a:p>
          <a:p>
            <a:endParaRPr lang="es-MX" sz="1200" dirty="0"/>
          </a:p>
          <a:p>
            <a:r>
              <a:rPr lang="es-MX" sz="1200" b="1" dirty="0" smtClean="0"/>
              <a:t>Datos de entrada:</a:t>
            </a:r>
          </a:p>
          <a:p>
            <a:r>
              <a:rPr lang="es-MX" sz="1200" dirty="0" smtClean="0"/>
              <a:t>Serie de tiempo de las bandas  de </a:t>
            </a:r>
            <a:r>
              <a:rPr lang="es-MX" sz="1200" dirty="0" err="1" smtClean="0"/>
              <a:t>reflectancia</a:t>
            </a:r>
            <a:r>
              <a:rPr lang="es-MX" sz="1200" dirty="0" smtClean="0"/>
              <a:t> 5, 2 y 7 de imágenes MODIS con 500 m.</a:t>
            </a:r>
          </a:p>
          <a:p>
            <a:endParaRPr lang="es-MX" sz="1200" dirty="0" smtClean="0"/>
          </a:p>
          <a:p>
            <a:r>
              <a:rPr lang="es-MX" sz="1200" b="1" dirty="0" smtClean="0"/>
              <a:t>Proceso:</a:t>
            </a:r>
            <a:endParaRPr lang="es-MX" sz="1200" b="1" dirty="0"/>
          </a:p>
          <a:p>
            <a:pPr marL="228600" indent="-228600">
              <a:buAutoNum type="alphaLcParenR"/>
            </a:pPr>
            <a:r>
              <a:rPr lang="es-MX" sz="1200" dirty="0" smtClean="0"/>
              <a:t>Predecir el valor de la </a:t>
            </a:r>
            <a:r>
              <a:rPr lang="es-MX" sz="1200" dirty="0" err="1" smtClean="0"/>
              <a:t>reflectancia</a:t>
            </a:r>
            <a:endParaRPr lang="es-MX" sz="1200" dirty="0" smtClean="0"/>
          </a:p>
          <a:p>
            <a:pPr marL="228600" indent="-228600">
              <a:buAutoNum type="alphaLcParenR"/>
            </a:pPr>
            <a:r>
              <a:rPr lang="es-MX" sz="1200" dirty="0" smtClean="0"/>
              <a:t>Comparan el valor obtenido con el valor observado</a:t>
            </a:r>
          </a:p>
          <a:p>
            <a:pPr marL="228600" indent="-228600">
              <a:buAutoNum type="alphaLcParenR"/>
            </a:pPr>
            <a:r>
              <a:rPr lang="es-MX" sz="1200" dirty="0" smtClean="0"/>
              <a:t>Usa la medida estadística puntuación Z</a:t>
            </a:r>
          </a:p>
          <a:p>
            <a:pPr marL="228600" indent="-228600">
              <a:buAutoNum type="alphaLcParenR"/>
            </a:pPr>
            <a:r>
              <a:rPr lang="es-MX" sz="1200" dirty="0" smtClean="0"/>
              <a:t>Píxel candidato</a:t>
            </a:r>
          </a:p>
          <a:p>
            <a:pPr marL="228600" indent="-228600">
              <a:buAutoNum type="alphaLcParenR"/>
            </a:pPr>
            <a:r>
              <a:rPr lang="es-MX" sz="1200" dirty="0" smtClean="0"/>
              <a:t>Persistencia en el tiempo</a:t>
            </a:r>
            <a:endParaRPr lang="es-MX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788024" y="2426178"/>
            <a:ext cx="4153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Algoritmo híbrido automatizado</a:t>
            </a:r>
          </a:p>
          <a:p>
            <a:r>
              <a:rPr lang="es-MX" sz="1200" dirty="0" smtClean="0"/>
              <a:t>Identificar cambios persistentes en un índice de vegetación</a:t>
            </a:r>
          </a:p>
          <a:p>
            <a:endParaRPr lang="es-MX" sz="1200" dirty="0"/>
          </a:p>
          <a:p>
            <a:r>
              <a:rPr lang="es-MX" sz="1200" b="1" dirty="0" smtClean="0"/>
              <a:t>Datos de entrada: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Serie de tiempo de las bandas de </a:t>
            </a:r>
            <a:r>
              <a:rPr lang="es-MX" sz="1200" dirty="0" err="1" smtClean="0"/>
              <a:t>reflectancia</a:t>
            </a:r>
            <a:r>
              <a:rPr lang="es-MX" sz="1200" dirty="0" smtClean="0"/>
              <a:t> 5, 2 y 7 de imágenes MODIS con 500 m.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MX" sz="1200" dirty="0" smtClean="0"/>
              <a:t>Fuegos activos.</a:t>
            </a:r>
          </a:p>
          <a:p>
            <a:endParaRPr lang="es-MX" sz="1200" dirty="0" smtClean="0"/>
          </a:p>
          <a:p>
            <a:r>
              <a:rPr lang="es-MX" sz="1200" b="1" dirty="0" smtClean="0"/>
              <a:t>Proceso:</a:t>
            </a:r>
            <a:endParaRPr lang="es-MX" sz="1200" b="1" dirty="0"/>
          </a:p>
          <a:p>
            <a:r>
              <a:rPr lang="es-MX" sz="1200" dirty="0" smtClean="0"/>
              <a:t>a) Cálculo del índice</a:t>
            </a:r>
            <a:endParaRPr lang="es-MX" sz="1200" dirty="0"/>
          </a:p>
          <a:p>
            <a:r>
              <a:rPr lang="es-MX" sz="1200" dirty="0" smtClean="0"/>
              <a:t>b) Compuesto temporal de cambios</a:t>
            </a:r>
          </a:p>
          <a:p>
            <a:r>
              <a:rPr lang="es-MX" sz="1200" dirty="0" smtClean="0"/>
              <a:t>c) Prueba de textura temporal</a:t>
            </a:r>
          </a:p>
          <a:p>
            <a:r>
              <a:rPr lang="es-MX" sz="1200" dirty="0" smtClean="0"/>
              <a:t>d) Campos de entrenamiento para clasificar quemado y no quemado </a:t>
            </a:r>
          </a:p>
          <a:p>
            <a:r>
              <a:rPr lang="es-MX" sz="1200" dirty="0"/>
              <a:t>e</a:t>
            </a:r>
            <a:r>
              <a:rPr lang="es-MX" sz="1200" dirty="0" smtClean="0"/>
              <a:t>) Probabilidad de quemado y no quemado </a:t>
            </a:r>
          </a:p>
          <a:p>
            <a:r>
              <a:rPr lang="es-MX" sz="1200" dirty="0"/>
              <a:t>f</a:t>
            </a:r>
            <a:r>
              <a:rPr lang="es-MX" sz="1200" dirty="0" smtClean="0"/>
              <a:t>) Pruebas de probabilidad por tipo de cobertura</a:t>
            </a:r>
          </a:p>
          <a:p>
            <a:r>
              <a:rPr lang="es-MX" sz="1200" dirty="0" smtClean="0"/>
              <a:t>g) Pruebas de separabilidad de la probabilidad estimada</a:t>
            </a:r>
          </a:p>
          <a:p>
            <a:r>
              <a:rPr lang="es-MX" sz="1200" dirty="0"/>
              <a:t>h</a:t>
            </a:r>
            <a:r>
              <a:rPr lang="es-MX" sz="1200" dirty="0" smtClean="0"/>
              <a:t>) Probabilidad de área quemada</a:t>
            </a:r>
          </a:p>
          <a:p>
            <a:r>
              <a:rPr lang="es-MX" sz="1200" dirty="0" smtClean="0"/>
              <a:t>i) Clasificación</a:t>
            </a:r>
          </a:p>
          <a:p>
            <a:endParaRPr lang="es-MX" sz="1200" dirty="0"/>
          </a:p>
          <a:p>
            <a:endParaRPr lang="es-MX" sz="1200" dirty="0" smtClean="0"/>
          </a:p>
          <a:p>
            <a:endParaRPr lang="es-MX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511099" y="1844824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Algoritmo MCD64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51720" y="0"/>
            <a:ext cx="5269007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Producto de área quemada</a:t>
            </a:r>
            <a:endParaRPr lang="es-MX" sz="3600" dirty="0">
              <a:solidFill>
                <a:srgbClr val="C00000"/>
              </a:solidFill>
            </a:endParaRPr>
          </a:p>
        </p:txBody>
      </p:sp>
      <p:pic>
        <p:nvPicPr>
          <p:cNvPr id="3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70" t="4560" r="5276" b="4580"/>
          <a:stretch/>
        </p:blipFill>
        <p:spPr>
          <a:xfrm>
            <a:off x="135800" y="764704"/>
            <a:ext cx="4220176" cy="3480396"/>
          </a:xfrm>
          <a:prstGeom prst="rect">
            <a:avLst/>
          </a:prstGeom>
        </p:spPr>
      </p:pic>
      <p:pic>
        <p:nvPicPr>
          <p:cNvPr id="4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39" t="4549" r="6330" b="4591"/>
          <a:stretch/>
        </p:blipFill>
        <p:spPr>
          <a:xfrm>
            <a:off x="4649118" y="764705"/>
            <a:ext cx="4171354" cy="3480396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97768" y="4293096"/>
            <a:ext cx="41360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Generación de compuestos anuales. </a:t>
            </a:r>
            <a:endParaRPr lang="es-MX" sz="1400" dirty="0" smtClean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 smtClean="0"/>
              <a:t>Selección </a:t>
            </a:r>
            <a:r>
              <a:rPr lang="es-MX" sz="1400" dirty="0"/>
              <a:t>de los polígonos registrados como área quemada con base en la información del día </a:t>
            </a:r>
            <a:r>
              <a:rPr lang="es-MX" sz="1400" dirty="0" smtClean="0"/>
              <a:t>juliano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 smtClean="0"/>
              <a:t>Cambio </a:t>
            </a:r>
            <a:r>
              <a:rPr lang="es-MX" sz="1400" dirty="0"/>
              <a:t>de la proyección </a:t>
            </a:r>
            <a:r>
              <a:rPr lang="es-MX" sz="1400" dirty="0" smtClean="0"/>
              <a:t>a </a:t>
            </a:r>
            <a:r>
              <a:rPr lang="es-MX" sz="1400" dirty="0"/>
              <a:t>Cónica Conforme de </a:t>
            </a:r>
            <a:r>
              <a:rPr lang="es-MX" sz="1400" dirty="0" smtClean="0"/>
              <a:t>Lamber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 smtClean="0"/>
              <a:t>Selección </a:t>
            </a:r>
            <a:r>
              <a:rPr lang="es-MX" sz="1400" dirty="0"/>
              <a:t>de los polígonos correspondientes a </a:t>
            </a:r>
            <a:r>
              <a:rPr lang="es-MX" sz="1400" dirty="0" smtClean="0"/>
              <a:t>México</a:t>
            </a:r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 Generalización de los </a:t>
            </a:r>
            <a:r>
              <a:rPr lang="es-MX" sz="1400" dirty="0" smtClean="0"/>
              <a:t>polígonos</a:t>
            </a:r>
            <a:endParaRPr lang="es-MX" sz="1400" dirty="0"/>
          </a:p>
        </p:txBody>
      </p:sp>
      <p:sp>
        <p:nvSpPr>
          <p:cNvPr id="6" name="5 Rectángulo"/>
          <p:cNvSpPr/>
          <p:nvPr/>
        </p:nvSpPr>
        <p:spPr>
          <a:xfrm>
            <a:off x="4499992" y="4221088"/>
            <a:ext cx="4861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Organización de los archivos por </a:t>
            </a:r>
            <a:r>
              <a:rPr lang="es-MX" sz="1400" dirty="0" smtClean="0"/>
              <a:t>año</a:t>
            </a:r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Generación de los mosaicos por mes y </a:t>
            </a:r>
            <a:r>
              <a:rPr lang="es-MX" sz="1400" dirty="0" smtClean="0"/>
              <a:t>año</a:t>
            </a:r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Generación de </a:t>
            </a:r>
            <a:r>
              <a:rPr lang="es-MX" sz="1400" dirty="0" smtClean="0"/>
              <a:t>vectores</a:t>
            </a:r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Generación de los compuestos </a:t>
            </a:r>
            <a:r>
              <a:rPr lang="es-MX" sz="1400" dirty="0" smtClean="0"/>
              <a:t>anuales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 smtClean="0"/>
              <a:t>Selección de </a:t>
            </a:r>
            <a:r>
              <a:rPr lang="es-MX" sz="1400" dirty="0"/>
              <a:t>los polígonos registrados como área </a:t>
            </a:r>
            <a:r>
              <a:rPr lang="es-MX" sz="1400" dirty="0" smtClean="0"/>
              <a:t>quemada</a:t>
            </a:r>
            <a:r>
              <a:rPr lang="es-MX" sz="1400" dirty="0"/>
              <a:t> 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Cambio de referencia geográfica, </a:t>
            </a:r>
            <a:r>
              <a:rPr lang="es-MX" sz="1400" dirty="0" smtClean="0"/>
              <a:t>de </a:t>
            </a:r>
            <a:r>
              <a:rPr lang="es-MX" sz="1400" dirty="0" err="1"/>
              <a:t>sinosoidal</a:t>
            </a:r>
            <a:r>
              <a:rPr lang="es-MX" sz="1400" dirty="0"/>
              <a:t> a coordenadas </a:t>
            </a:r>
            <a:r>
              <a:rPr lang="es-MX" sz="1400" dirty="0" smtClean="0"/>
              <a:t>geográficas</a:t>
            </a:r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Selección de los polígonos correspondientes a </a:t>
            </a:r>
            <a:r>
              <a:rPr lang="es-MX" sz="1400" dirty="0" smtClean="0"/>
              <a:t>México</a:t>
            </a:r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Cambio de la proyección a cónica conforme de </a:t>
            </a:r>
            <a:r>
              <a:rPr lang="es-MX" sz="1400" dirty="0" smtClean="0"/>
              <a:t>Lamber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 smtClean="0"/>
              <a:t>Generalización de los polígonos</a:t>
            </a:r>
            <a:endParaRPr lang="es-MX" sz="1400" dirty="0"/>
          </a:p>
        </p:txBody>
      </p:sp>
      <p:sp>
        <p:nvSpPr>
          <p:cNvPr id="7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10400" y="6167462"/>
            <a:ext cx="2133600" cy="365125"/>
          </a:xfrm>
        </p:spPr>
        <p:txBody>
          <a:bodyPr/>
          <a:lstStyle/>
          <a:p>
            <a:fld id="{C17EBD9F-181B-48DD-AD38-D6C451081F2C}" type="slidenum">
              <a:rPr lang="es-MX" smtClean="0"/>
              <a:pPr/>
              <a:t>18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491880" y="-23132"/>
            <a:ext cx="2207592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Validación </a:t>
            </a:r>
            <a:endParaRPr lang="es-MX" sz="3600" dirty="0">
              <a:solidFill>
                <a:srgbClr val="C00000"/>
              </a:solidFill>
            </a:endParaRPr>
          </a:p>
        </p:txBody>
      </p:sp>
      <p:pic>
        <p:nvPicPr>
          <p:cNvPr id="3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6" t="7922" r="5366" b="4717"/>
          <a:stretch/>
        </p:blipFill>
        <p:spPr>
          <a:xfrm>
            <a:off x="2555776" y="1049566"/>
            <a:ext cx="6571145" cy="511573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85720" y="1142984"/>
            <a:ext cx="2011513" cy="369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C00000"/>
                </a:solidFill>
              </a:rPr>
              <a:t>Datos de referencia</a:t>
            </a:r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1643050"/>
            <a:ext cx="25298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1) Incendios El Bonito y  La Sabina</a:t>
            </a:r>
          </a:p>
          <a:p>
            <a:r>
              <a:rPr lang="es-MX" sz="1400" dirty="0" smtClean="0"/>
              <a:t>Superficie afectada: 355,435 ha</a:t>
            </a:r>
          </a:p>
          <a:p>
            <a:r>
              <a:rPr lang="es-MX" sz="1400" dirty="0" smtClean="0"/>
              <a:t>Insumos:  productos MOD09, con re-escalamiento a 250 m</a:t>
            </a:r>
          </a:p>
          <a:p>
            <a:endParaRPr lang="es-MX" sz="1400" dirty="0"/>
          </a:p>
          <a:p>
            <a:r>
              <a:rPr lang="es-MX" sz="1400" dirty="0" smtClean="0"/>
              <a:t>2) Incendio El Taray</a:t>
            </a:r>
          </a:p>
          <a:p>
            <a:r>
              <a:rPr lang="es-MX" sz="1400" dirty="0" smtClean="0"/>
              <a:t>Superficie: 1,440 ha</a:t>
            </a:r>
          </a:p>
          <a:p>
            <a:r>
              <a:rPr lang="es-MX" sz="1400" dirty="0" smtClean="0"/>
              <a:t>Insumo: imágenes SPOT</a:t>
            </a:r>
          </a:p>
          <a:p>
            <a:endParaRPr lang="es-MX" sz="1400" dirty="0"/>
          </a:p>
          <a:p>
            <a:r>
              <a:rPr lang="es-MX" sz="1400" dirty="0" smtClean="0"/>
              <a:t>3) Incendio La Primavera</a:t>
            </a:r>
          </a:p>
          <a:p>
            <a:r>
              <a:rPr lang="es-MX" sz="1400" dirty="0" smtClean="0"/>
              <a:t>Superficie: 6,201 ha</a:t>
            </a:r>
          </a:p>
          <a:p>
            <a:r>
              <a:rPr lang="es-MX" sz="1400" dirty="0" smtClean="0"/>
              <a:t>Insumo: Imágenes </a:t>
            </a:r>
            <a:r>
              <a:rPr lang="es-MX" sz="1400" dirty="0" err="1" smtClean="0"/>
              <a:t>RapidEye</a:t>
            </a:r>
            <a:endParaRPr lang="es-MX" sz="1400" dirty="0" smtClean="0"/>
          </a:p>
          <a:p>
            <a:endParaRPr lang="es-MX" sz="1400" dirty="0"/>
          </a:p>
          <a:p>
            <a:r>
              <a:rPr lang="es-MX" sz="1400" dirty="0" smtClean="0"/>
              <a:t>4) Incendios en Quintana Roo</a:t>
            </a:r>
          </a:p>
          <a:p>
            <a:r>
              <a:rPr lang="es-MX" sz="1400" dirty="0" smtClean="0"/>
              <a:t>Número de incendios 45, de diversas dimensiones</a:t>
            </a:r>
          </a:p>
          <a:p>
            <a:r>
              <a:rPr lang="es-MX" sz="1400" dirty="0" smtClean="0"/>
              <a:t>Insumo: datos de campo usando GPS.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1500174"/>
            <a:ext cx="681795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C00000"/>
                </a:solidFill>
              </a:rPr>
              <a:t>Objetivo: </a:t>
            </a:r>
          </a:p>
          <a:p>
            <a:endParaRPr lang="es-MX" dirty="0" smtClean="0"/>
          </a:p>
          <a:p>
            <a:r>
              <a:rPr lang="es-MX" dirty="0" smtClean="0"/>
              <a:t>Identificar áreas quemadas en México usando imágenes MODIS diarias</a:t>
            </a:r>
          </a:p>
          <a:p>
            <a:endParaRPr lang="es-MX" dirty="0" smtClean="0"/>
          </a:p>
          <a:p>
            <a:endParaRPr lang="es-MX" dirty="0" smtClean="0"/>
          </a:p>
          <a:p>
            <a:pPr algn="ctr"/>
            <a:endParaRPr lang="es-MX" dirty="0" smtClean="0"/>
          </a:p>
          <a:p>
            <a:pPr lvl="7" algn="just">
              <a:buFont typeface="Wingdings" pitchFamily="2" charset="2"/>
              <a:buChar char="q"/>
            </a:pPr>
            <a:r>
              <a:rPr lang="es-MX" dirty="0" smtClean="0"/>
              <a:t> Materiales y métodos</a:t>
            </a:r>
          </a:p>
          <a:p>
            <a:pPr lvl="7" algn="just">
              <a:buFont typeface="Wingdings" pitchFamily="2" charset="2"/>
              <a:buChar char="q"/>
            </a:pPr>
            <a:r>
              <a:rPr lang="es-MX" dirty="0" smtClean="0"/>
              <a:t> Algoritmo</a:t>
            </a:r>
          </a:p>
          <a:p>
            <a:pPr lvl="7" algn="just">
              <a:buFont typeface="Wingdings" pitchFamily="2" charset="2"/>
              <a:buChar char="q"/>
            </a:pPr>
            <a:r>
              <a:rPr lang="es-MX" dirty="0" smtClean="0"/>
              <a:t> Resultados y siguientes pasos</a:t>
            </a:r>
          </a:p>
          <a:p>
            <a:pPr lvl="7" algn="just">
              <a:buFont typeface="Wingdings" pitchFamily="2" charset="2"/>
              <a:buChar char="q"/>
            </a:pPr>
            <a:r>
              <a:rPr lang="es-MX" dirty="0" smtClean="0"/>
              <a:t>Revisión productos MODIS</a:t>
            </a:r>
          </a:p>
          <a:p>
            <a:pPr lvl="7" algn="just">
              <a:buFont typeface="Wingdings" pitchFamily="2" charset="2"/>
              <a:buChar char="q"/>
            </a:pPr>
            <a:endParaRPr lang="es-MX" dirty="0" smtClean="0"/>
          </a:p>
          <a:p>
            <a:pPr lvl="7" algn="just"/>
            <a:endParaRPr lang="es-MX" dirty="0" smtClean="0"/>
          </a:p>
          <a:p>
            <a:endParaRPr lang="es-MX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400" y="1268760"/>
            <a:ext cx="85046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Los cuatro casos fueron analizados en forma individual con el mismo </a:t>
            </a:r>
            <a:r>
              <a:rPr lang="es-MX" sz="1400" dirty="0" smtClean="0"/>
              <a:t>método:</a:t>
            </a:r>
          </a:p>
          <a:p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Cambio de </a:t>
            </a:r>
            <a:r>
              <a:rPr lang="es-MX" sz="1400" dirty="0" smtClean="0"/>
              <a:t>proyección, para </a:t>
            </a:r>
            <a:r>
              <a:rPr lang="es-MX" sz="1400" dirty="0"/>
              <a:t>permitir la comparación con los productos </a:t>
            </a:r>
            <a:r>
              <a:rPr lang="es-MX" sz="1400" dirty="0" smtClean="0"/>
              <a:t>MCD45 </a:t>
            </a:r>
            <a:r>
              <a:rPr lang="es-MX" sz="1400" dirty="0"/>
              <a:t>y MCD64. </a:t>
            </a:r>
            <a:endParaRPr lang="es-MX" sz="1400" dirty="0" smtClean="0"/>
          </a:p>
          <a:p>
            <a:pPr marL="285750" lvl="0" indent="-285750">
              <a:buFont typeface="Wingdings" pitchFamily="2" charset="2"/>
              <a:buChar char="ü"/>
            </a:pPr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Generalización de los </a:t>
            </a:r>
            <a:r>
              <a:rPr lang="es-MX" sz="1400" dirty="0" smtClean="0"/>
              <a:t>polígonos en </a:t>
            </a:r>
            <a:r>
              <a:rPr lang="es-MX" sz="1400" dirty="0"/>
              <a:t>dos clases: </a:t>
            </a:r>
            <a:r>
              <a:rPr lang="es-MX" sz="1400" dirty="0" smtClean="0"/>
              <a:t>uno </a:t>
            </a:r>
            <a:r>
              <a:rPr lang="es-MX" sz="1400" dirty="0"/>
              <a:t>para el área quemada y cero para las zonas al interior del gran polígono que no fueron identificadas como </a:t>
            </a:r>
            <a:r>
              <a:rPr lang="es-MX" sz="1400" dirty="0" smtClean="0"/>
              <a:t>quemadas.</a:t>
            </a:r>
          </a:p>
          <a:p>
            <a:pPr lvl="0"/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Unión de los tres </a:t>
            </a:r>
            <a:r>
              <a:rPr lang="es-MX" sz="1400" dirty="0" smtClean="0"/>
              <a:t>productos, se </a:t>
            </a:r>
            <a:r>
              <a:rPr lang="es-MX" sz="1400" dirty="0"/>
              <a:t>realizó la unión de los tres productos, </a:t>
            </a:r>
            <a:r>
              <a:rPr lang="es-MX" sz="1400" dirty="0" smtClean="0"/>
              <a:t>procurando </a:t>
            </a:r>
            <a:r>
              <a:rPr lang="es-MX" sz="1400" dirty="0"/>
              <a:t>respetar la siguiente posición: primero el área quemada del caso </a:t>
            </a:r>
            <a:r>
              <a:rPr lang="es-MX" sz="1400" dirty="0" smtClean="0"/>
              <a:t>correspondiente, en </a:t>
            </a:r>
            <a:r>
              <a:rPr lang="es-MX" sz="1400" dirty="0"/>
              <a:t>segunda posición el productos </a:t>
            </a:r>
            <a:r>
              <a:rPr lang="es-MX" sz="1400" dirty="0" smtClean="0"/>
              <a:t>MCD45 </a:t>
            </a:r>
            <a:r>
              <a:rPr lang="es-MX" sz="1400" dirty="0"/>
              <a:t>y en tercera posición el productos MCD64, con la finalidad aplicar el mismo criterio de clasificación</a:t>
            </a:r>
            <a:r>
              <a:rPr lang="es-MX" sz="1400" dirty="0" smtClean="0"/>
              <a:t>.</a:t>
            </a:r>
          </a:p>
          <a:p>
            <a:pPr lvl="0"/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 smtClean="0"/>
              <a:t>Clasificación,  las </a:t>
            </a:r>
            <a:r>
              <a:rPr lang="es-MX" sz="1400" dirty="0"/>
              <a:t>dos </a:t>
            </a:r>
            <a:r>
              <a:rPr lang="es-MX" sz="1400" dirty="0" smtClean="0"/>
              <a:t>clases establecidas en </a:t>
            </a:r>
            <a:r>
              <a:rPr lang="es-MX" sz="1400" dirty="0"/>
              <a:t>los productos </a:t>
            </a:r>
            <a:r>
              <a:rPr lang="es-MX" sz="1400" dirty="0" smtClean="0"/>
              <a:t>permitió establecer </a:t>
            </a:r>
            <a:r>
              <a:rPr lang="es-MX" sz="1400" dirty="0"/>
              <a:t>las posibles combinaciones a encontrar en la unión, se asignó un número de clase a cada combinación. </a:t>
            </a:r>
            <a:endParaRPr lang="es-MX" sz="1400" dirty="0" smtClean="0"/>
          </a:p>
          <a:p>
            <a:pPr lvl="0"/>
            <a:endParaRPr lang="es-MX" sz="14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s-MX" sz="1400" dirty="0"/>
              <a:t>Cálculo de </a:t>
            </a:r>
            <a:r>
              <a:rPr lang="es-MX" sz="1400" dirty="0" smtClean="0"/>
              <a:t>estadística.- Con </a:t>
            </a:r>
            <a:r>
              <a:rPr lang="es-MX" sz="1400" dirty="0"/>
              <a:t>base en la clase asignada nuevamente se generalizó los polígonos para facilitar el cálculo de </a:t>
            </a:r>
            <a:r>
              <a:rPr lang="es-MX" sz="1400" dirty="0" smtClean="0"/>
              <a:t>área, porcentaje correspondiente, así como la exactitud y los errores de omisión y comisión.</a:t>
            </a:r>
            <a:endParaRPr lang="es-MX" sz="1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653886" y="-41199"/>
            <a:ext cx="1684500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Método</a:t>
            </a:r>
            <a:endParaRPr lang="es-MX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85575" y="0"/>
            <a:ext cx="2221121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Resultados</a:t>
            </a:r>
            <a:endParaRPr lang="es-MX" sz="3600" dirty="0">
              <a:solidFill>
                <a:srgbClr val="C00000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5573403"/>
              </p:ext>
            </p:extLst>
          </p:nvPr>
        </p:nvGraphicFramePr>
        <p:xfrm>
          <a:off x="104088" y="908720"/>
          <a:ext cx="8784094" cy="5538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2444"/>
                <a:gridCol w="1001677"/>
                <a:gridCol w="1149961"/>
                <a:gridCol w="857427"/>
                <a:gridCol w="858437"/>
                <a:gridCol w="714187"/>
                <a:gridCol w="1149961"/>
              </a:tblGrid>
              <a:tr h="11421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Incendios El Bonito y La Sabina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Incendio El Taray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Incendio La Primavera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Descripción de las clases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Km</a:t>
                      </a:r>
                      <a:r>
                        <a:rPr lang="es-MX" sz="1400" baseline="30000" dirty="0">
                          <a:effectLst/>
                        </a:rPr>
                        <a:t>2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%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Km</a:t>
                      </a:r>
                      <a:r>
                        <a:rPr lang="es-MX" sz="1400" baseline="30000">
                          <a:effectLst/>
                        </a:rPr>
                        <a:t>2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%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Km</a:t>
                      </a:r>
                      <a:r>
                        <a:rPr lang="es-MX" sz="1400" baseline="30000">
                          <a:effectLst/>
                        </a:rPr>
                        <a:t>2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%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 1  Subestimación                                   </a:t>
                      </a:r>
                      <a:r>
                        <a:rPr lang="es-MX" sz="1400" dirty="0" smtClean="0">
                          <a:effectLst/>
                        </a:rPr>
                        <a:t>                 </a:t>
                      </a:r>
                      <a:r>
                        <a:rPr lang="es-MX" sz="1400" dirty="0">
                          <a:effectLst/>
                        </a:rPr>
                        <a:t>1       0      0 *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174.85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4.1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7.97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53.4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4.8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5.9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 2  Subestimación del producto MCD64      </a:t>
                      </a:r>
                      <a:r>
                        <a:rPr lang="es-MX" sz="1400" dirty="0" smtClean="0">
                          <a:effectLst/>
                        </a:rPr>
                        <a:t>      </a:t>
                      </a:r>
                      <a:r>
                        <a:rPr lang="es-MX" sz="1400" dirty="0">
                          <a:effectLst/>
                        </a:rPr>
                        <a:t>1       1      0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117.24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2.8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2.42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16.2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7.6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9.3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3 Subestimación del producto MCD54        </a:t>
                      </a:r>
                      <a:r>
                        <a:rPr lang="es-MX" sz="1400" dirty="0" smtClean="0">
                          <a:effectLst/>
                        </a:rPr>
                        <a:t>     1       </a:t>
                      </a:r>
                      <a:r>
                        <a:rPr lang="es-MX" sz="1400" dirty="0">
                          <a:effectLst/>
                        </a:rPr>
                        <a:t>0      1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512.53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12.2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0.71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4.8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6.6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8.1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 4  Coincidencia de los tres productos   </a:t>
                      </a:r>
                      <a:r>
                        <a:rPr lang="es-MX" sz="1400" dirty="0" smtClean="0">
                          <a:effectLst/>
                        </a:rPr>
                        <a:t>           1       </a:t>
                      </a:r>
                      <a:r>
                        <a:rPr lang="es-MX" sz="1400" dirty="0">
                          <a:effectLst/>
                        </a:rPr>
                        <a:t>1      1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2750.82</a:t>
                      </a:r>
                      <a:endParaRPr lang="es-MX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65.3</a:t>
                      </a:r>
                      <a:endParaRPr lang="es-MX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2.14</a:t>
                      </a:r>
                      <a:endParaRPr lang="es-MX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14.3</a:t>
                      </a:r>
                      <a:endParaRPr lang="es-MX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43.1</a:t>
                      </a:r>
                      <a:endParaRPr lang="es-MX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53.1</a:t>
                      </a:r>
                      <a:endParaRPr lang="es-MX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 5  Sobrestimación del producto MCD54   </a:t>
                      </a:r>
                      <a:r>
                        <a:rPr lang="es-MX" sz="1400" dirty="0" smtClean="0">
                          <a:effectLst/>
                        </a:rPr>
                        <a:t>      </a:t>
                      </a:r>
                      <a:r>
                        <a:rPr lang="es-MX" sz="1400" dirty="0">
                          <a:effectLst/>
                        </a:rPr>
                        <a:t>0       1      0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78.78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1.9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0.31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2.1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4.0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5.0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 6   Sobrestimación de los productos MCD  </a:t>
                      </a:r>
                      <a:r>
                        <a:rPr lang="es-MX" sz="1400" dirty="0" smtClean="0">
                          <a:effectLst/>
                        </a:rPr>
                        <a:t>    </a:t>
                      </a:r>
                      <a:r>
                        <a:rPr lang="es-MX" sz="1400" dirty="0">
                          <a:effectLst/>
                        </a:rPr>
                        <a:t>0       1      1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282.18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6.7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0.08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9.8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12.1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 7  Sobrestimación del producto MCD64      </a:t>
                      </a:r>
                      <a:r>
                        <a:rPr lang="es-MX" sz="1400" dirty="0" smtClean="0">
                          <a:effectLst/>
                        </a:rPr>
                        <a:t>   </a:t>
                      </a:r>
                      <a:r>
                        <a:rPr lang="es-MX" sz="1400" dirty="0">
                          <a:effectLst/>
                        </a:rPr>
                        <a:t>0       0      1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171.40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4.1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0.49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3.3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4.0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4.9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Clase  8  Coincidencia de los tres </a:t>
                      </a:r>
                      <a:r>
                        <a:rPr lang="es-MX" sz="1400" dirty="0" smtClean="0">
                          <a:effectLst/>
                        </a:rPr>
                        <a:t>productos            </a:t>
                      </a:r>
                      <a:r>
                        <a:rPr lang="es-MX" sz="1400" dirty="0">
                          <a:effectLst/>
                        </a:rPr>
                        <a:t>0        0      0 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127.09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3.0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0.81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5.4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1.2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1.5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Total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4214.89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100.0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14.93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100.0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81.1</a:t>
                      </a:r>
                      <a:endParaRPr lang="es-MX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100.0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* La primera posición corresponde al área </a:t>
                      </a:r>
                      <a:r>
                        <a:rPr lang="es-MX" sz="1400" dirty="0" smtClean="0">
                          <a:effectLst/>
                        </a:rPr>
                        <a:t>quemada </a:t>
                      </a:r>
                      <a:r>
                        <a:rPr lang="es-MX" sz="1400" dirty="0">
                          <a:effectLst/>
                        </a:rPr>
                        <a:t>base, la segunda al producto MCD54 y la tercera al producto MCD64 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42578" y="6167462"/>
            <a:ext cx="2133600" cy="365125"/>
          </a:xfrm>
        </p:spPr>
        <p:txBody>
          <a:bodyPr/>
          <a:lstStyle/>
          <a:p>
            <a:fld id="{C17EBD9F-181B-48DD-AD38-D6C451081F2C}" type="slidenum">
              <a:rPr lang="es-MX" smtClean="0"/>
              <a:pPr/>
              <a:t>21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0283" y="-23131"/>
            <a:ext cx="4237699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Resultados espaciales</a:t>
            </a:r>
            <a:endParaRPr lang="es-MX" sz="3600" dirty="0">
              <a:solidFill>
                <a:srgbClr val="C00000"/>
              </a:solidFill>
            </a:endParaRPr>
          </a:p>
        </p:txBody>
      </p:sp>
      <p:pic>
        <p:nvPicPr>
          <p:cNvPr id="3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20689"/>
            <a:ext cx="4680520" cy="5976663"/>
          </a:xfrm>
          <a:prstGeom prst="rect">
            <a:avLst/>
          </a:prstGeom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07982552"/>
              </p:ext>
            </p:extLst>
          </p:nvPr>
        </p:nvGraphicFramePr>
        <p:xfrm>
          <a:off x="4636232" y="980728"/>
          <a:ext cx="4265465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4116"/>
                <a:gridCol w="1203237"/>
                <a:gridCol w="1008112"/>
              </a:tblGrid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Situación por producto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</a:rPr>
                        <a:t>MCD45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MCD64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Exactitud (clases 2,4,7,8)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75.1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Exactitud ( clases 3,4,5,8) 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82.3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Error de omisión (clases 1 y 3)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16.3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Error de omisión (clase 1 y 2)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6.9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Error de comisión (clases 5 y 6)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8.6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Error de comisión (clases 7 y 6)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10.8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Total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1421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Comparación entre los productos MDC54 y MCD64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Coincidencia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y MCD64 (clases 1, 4, 6 y 8)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79.1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Subestimación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</a:rPr>
                        <a:t>Si </a:t>
                      </a:r>
                      <a:r>
                        <a:rPr lang="es-MX" sz="1200" b="0" dirty="0">
                          <a:effectLst/>
                        </a:rPr>
                        <a:t>identificó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pero no MCD64 (clase 2 )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2.8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 identificó MCD64 pero no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(clase 3)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12.2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Sobrestimación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Identificó solo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(clase 5)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1.9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Identificó solo MCD64 (clase 7)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4.1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</a:tbl>
          </a:graphicData>
        </a:graphic>
      </p:graphicFrame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10400" y="6167440"/>
            <a:ext cx="2133600" cy="365125"/>
          </a:xfrm>
        </p:spPr>
        <p:txBody>
          <a:bodyPr/>
          <a:lstStyle/>
          <a:p>
            <a:fld id="{C17EBD9F-181B-48DD-AD38-D6C451081F2C}" type="slidenum">
              <a:rPr lang="es-MX" smtClean="0"/>
              <a:pPr/>
              <a:t>22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0283" y="-23131"/>
            <a:ext cx="4237699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Resultados espaciales</a:t>
            </a:r>
            <a:endParaRPr lang="es-MX" sz="3600" dirty="0">
              <a:solidFill>
                <a:srgbClr val="C00000"/>
              </a:solidFill>
            </a:endParaRPr>
          </a:p>
        </p:txBody>
      </p:sp>
      <p:pic>
        <p:nvPicPr>
          <p:cNvPr id="3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" y="764705"/>
            <a:ext cx="4356843" cy="3384376"/>
          </a:xfrm>
          <a:prstGeom prst="rect">
            <a:avLst/>
          </a:prstGeom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81632239"/>
              </p:ext>
            </p:extLst>
          </p:nvPr>
        </p:nvGraphicFramePr>
        <p:xfrm>
          <a:off x="4657624" y="908720"/>
          <a:ext cx="4248471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413"/>
                <a:gridCol w="996673"/>
                <a:gridCol w="1241385"/>
              </a:tblGrid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Situación por producto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</a:rPr>
                        <a:t>MCD45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MCD64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Exactitud (clases 2,4,7,8)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39.2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Exactitud ( clases 3,4,5,8) 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26.6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Error de omisión (clases 1 y 3)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58.1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Error de omisión (clase 1 y 2)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69.6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Error de comisión (clases 5 y 6)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2.6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Error de comisión (clases 7 y 6)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3.8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Total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100.0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1421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Comparación entre los productos </a:t>
                      </a:r>
                      <a:r>
                        <a:rPr lang="es-MX" sz="1200" b="0" dirty="0" smtClean="0">
                          <a:effectLst/>
                        </a:rPr>
                        <a:t>MDC45 </a:t>
                      </a:r>
                      <a:r>
                        <a:rPr lang="es-MX" sz="1200" b="0" dirty="0">
                          <a:effectLst/>
                        </a:rPr>
                        <a:t>y MCD64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Coincidencia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y MCD64 (clases 1, 4, 6 y 8)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73.7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Subestimación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 identificó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pero no MCD64 (clase 2 )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16.2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 identificó MCD64 pero no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(clase 3)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4.8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Sobrestimación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Identificó solo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(clase 5)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2.1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Identificó solo MCD64 (clase 7)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3.3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</a:tbl>
          </a:graphicData>
        </a:graphic>
      </p:graphicFrame>
      <p:pic>
        <p:nvPicPr>
          <p:cNvPr id="5" name="Picture 2" descr="C:\maquina\ISA\el_taray\fotos_salida\taray 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2" y="4114379"/>
            <a:ext cx="3480012" cy="2320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13317" y="6167440"/>
            <a:ext cx="2133600" cy="365125"/>
          </a:xfrm>
        </p:spPr>
        <p:txBody>
          <a:bodyPr/>
          <a:lstStyle/>
          <a:p>
            <a:fld id="{C17EBD9F-181B-48DD-AD38-D6C451081F2C}" type="slidenum">
              <a:rPr lang="es-MX" smtClean="0"/>
              <a:pPr/>
              <a:t>23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0283" y="-23131"/>
            <a:ext cx="4237699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Resultados espaciales</a:t>
            </a:r>
            <a:endParaRPr lang="es-MX" sz="3600" dirty="0">
              <a:solidFill>
                <a:srgbClr val="C00000"/>
              </a:solidFill>
            </a:endParaRPr>
          </a:p>
        </p:txBody>
      </p:sp>
      <p:pic>
        <p:nvPicPr>
          <p:cNvPr id="3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76672"/>
            <a:ext cx="5115814" cy="5865270"/>
          </a:xfrm>
          <a:prstGeom prst="rect">
            <a:avLst/>
          </a:prstGeom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60965603"/>
              </p:ext>
            </p:extLst>
          </p:nvPr>
        </p:nvGraphicFramePr>
        <p:xfrm>
          <a:off x="4788024" y="980728"/>
          <a:ext cx="4197707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834"/>
                <a:gridCol w="834166"/>
                <a:gridCol w="1042707"/>
              </a:tblGrid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Situación por producto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effectLst/>
                        </a:rPr>
                        <a:t>MCD45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MCD64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Exactitud (clases 2,4,7,8)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68.9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Exactitud ( clases 3,4,5,8) 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67.7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Error de omisión (clases 1 y 3)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14.0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Error de omisión (clase 1 y 2)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15.2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Error de comisión (clases 5 y 6)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17.1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Error de comisión (clases 7 y 6)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17.0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Total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1421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Comparación entre los productos MDC54 y MCD64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Coincidencia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y MCD64 (clases 1, 4, 6 y 8)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72.7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Subestimación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 identificó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pero no MCD64 (clase 2 )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9.3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891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Si identificó MCD64 pero no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(clase 3)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8.1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Sobrestimación</a:t>
                      </a:r>
                      <a:endParaRPr lang="es-MX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Identificó solo </a:t>
                      </a:r>
                      <a:r>
                        <a:rPr lang="es-MX" sz="1200" b="0" dirty="0" smtClean="0">
                          <a:effectLst/>
                        </a:rPr>
                        <a:t>MCD45 </a:t>
                      </a:r>
                      <a:r>
                        <a:rPr lang="es-MX" sz="1200" b="0" dirty="0">
                          <a:effectLst/>
                        </a:rPr>
                        <a:t>(clase 5)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 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5.0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4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Identificó solo MCD64 (clase 7)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4.9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  <a:tr h="11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>
                          <a:effectLst/>
                        </a:rPr>
                        <a:t> </a:t>
                      </a:r>
                      <a:endParaRPr lang="es-MX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effectLst/>
                        </a:rPr>
                        <a:t>100.0</a:t>
                      </a:r>
                      <a:endParaRPr lang="es-MX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49" marR="26649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4648492" cy="619268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07504" y="980728"/>
            <a:ext cx="3888432" cy="338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MX" sz="1400" dirty="0"/>
              <a:t>L</a:t>
            </a:r>
            <a:r>
              <a:rPr lang="es-MX" sz="1400" dirty="0" smtClean="0"/>
              <a:t>a </a:t>
            </a:r>
            <a:r>
              <a:rPr lang="es-MX" sz="1400" dirty="0"/>
              <a:t>coincidencia entre los tres </a:t>
            </a:r>
            <a:r>
              <a:rPr lang="es-MX" sz="1400" dirty="0" smtClean="0"/>
              <a:t>productos fue casi </a:t>
            </a:r>
            <a:r>
              <a:rPr lang="es-MX" sz="1400" dirty="0"/>
              <a:t>nula </a:t>
            </a:r>
            <a:endParaRPr lang="es-MX" sz="1400" dirty="0" smtClean="0"/>
          </a:p>
          <a:p>
            <a:pPr marL="171450" indent="-171450">
              <a:buFont typeface="Arial" pitchFamily="34" charset="0"/>
              <a:buChar char="•"/>
            </a:pPr>
            <a:endParaRPr lang="es-MX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sz="1400" dirty="0" smtClean="0"/>
              <a:t>Sólo </a:t>
            </a:r>
            <a:r>
              <a:rPr lang="es-MX" sz="1400" dirty="0"/>
              <a:t>algunos píxeles del producto MCD64 </a:t>
            </a:r>
            <a:r>
              <a:rPr lang="es-MX" sz="1400" dirty="0" smtClean="0"/>
              <a:t>coincidieron </a:t>
            </a:r>
            <a:r>
              <a:rPr lang="es-MX" sz="1400" dirty="0"/>
              <a:t>con tres áreas quemadas reportadas por la CONAFOR. </a:t>
            </a:r>
            <a:endParaRPr lang="es-MX" sz="1400" dirty="0" smtClean="0"/>
          </a:p>
          <a:p>
            <a:pPr marL="171450" indent="-171450">
              <a:buFont typeface="Arial" pitchFamily="34" charset="0"/>
              <a:buChar char="•"/>
            </a:pPr>
            <a:endParaRPr lang="es-MX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sz="1400" dirty="0" smtClean="0"/>
              <a:t>Este </a:t>
            </a:r>
            <a:r>
              <a:rPr lang="es-MX" sz="1400" dirty="0"/>
              <a:t>caso permitió evaluar dos aspectos importantes</a:t>
            </a:r>
            <a:r>
              <a:rPr lang="es-MX" sz="1400" dirty="0" smtClean="0"/>
              <a:t>:</a:t>
            </a:r>
          </a:p>
          <a:p>
            <a:pPr marL="171450" indent="-171450">
              <a:buFont typeface="Arial" pitchFamily="34" charset="0"/>
              <a:buChar char="•"/>
            </a:pPr>
            <a:endParaRPr lang="es-MX" sz="1400" dirty="0"/>
          </a:p>
          <a:p>
            <a:pPr lvl="1"/>
            <a:r>
              <a:rPr lang="es-MX" sz="1400" dirty="0" smtClean="0"/>
              <a:t> </a:t>
            </a:r>
            <a:r>
              <a:rPr lang="es-MX" sz="1400" dirty="0"/>
              <a:t>a) las diferencias entre los productos MCD </a:t>
            </a:r>
          </a:p>
          <a:p>
            <a:pPr lvl="1"/>
            <a:r>
              <a:rPr lang="es-MX" sz="1400" dirty="0" smtClean="0"/>
              <a:t> b</a:t>
            </a:r>
            <a:r>
              <a:rPr lang="es-MX" sz="1400" dirty="0"/>
              <a:t>) la influencia de las condiciones meteorológicas y de las </a:t>
            </a:r>
            <a:r>
              <a:rPr lang="es-MX" sz="1400" dirty="0" smtClean="0"/>
              <a:t>características </a:t>
            </a:r>
            <a:r>
              <a:rPr lang="es-MX" sz="1400" dirty="0"/>
              <a:t>de la vegetación.</a:t>
            </a:r>
          </a:p>
          <a:p>
            <a:pPr lvl="1"/>
            <a:endParaRPr lang="es-MX" sz="1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550283" y="-23131"/>
            <a:ext cx="4237699" cy="64633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s-MX" sz="3600" dirty="0" smtClean="0">
                <a:solidFill>
                  <a:srgbClr val="C00000"/>
                </a:solidFill>
              </a:rPr>
              <a:t>Resultados espaciales</a:t>
            </a:r>
            <a:endParaRPr lang="es-MX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55776" y="2420888"/>
            <a:ext cx="3433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000" i="1" smtClean="0">
                <a:solidFill>
                  <a:srgbClr val="C00000"/>
                </a:solidFill>
              </a:rPr>
              <a:t>Preguntas</a:t>
            </a:r>
            <a:endParaRPr lang="es-MX" sz="6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55776" y="2492896"/>
            <a:ext cx="3433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i="1" dirty="0" smtClean="0">
                <a:solidFill>
                  <a:srgbClr val="C00000"/>
                </a:solidFill>
              </a:rPr>
              <a:t>Gracias</a:t>
            </a:r>
            <a:endParaRPr lang="es-MX" sz="6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928670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Imágenes de satélite MODIS diarias </a:t>
            </a:r>
          </a:p>
          <a:p>
            <a:endParaRPr lang="es-MX" dirty="0" smtClean="0"/>
          </a:p>
          <a:p>
            <a:endParaRPr lang="es-MX" dirty="0" smtClean="0"/>
          </a:p>
        </p:txBody>
      </p:sp>
      <p:sp>
        <p:nvSpPr>
          <p:cNvPr id="3" name="2 Rectángulo"/>
          <p:cNvSpPr/>
          <p:nvPr/>
        </p:nvSpPr>
        <p:spPr>
          <a:xfrm>
            <a:off x="3643306" y="214290"/>
            <a:ext cx="1734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Materiales</a:t>
            </a:r>
            <a:endParaRPr lang="es-MX" sz="28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4" cstate="print"/>
          <a:srcRect l="3730" t="14576" r="34120" b="13355"/>
          <a:stretch>
            <a:fillRect/>
          </a:stretch>
        </p:blipFill>
        <p:spPr bwMode="auto">
          <a:xfrm>
            <a:off x="6286512" y="1714488"/>
            <a:ext cx="1714512" cy="198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 l="1351" t="14229" r="45135" b="7074"/>
          <a:stretch>
            <a:fillRect/>
          </a:stretch>
        </p:blipFill>
        <p:spPr bwMode="auto">
          <a:xfrm rot="21128537">
            <a:off x="4121961" y="2052631"/>
            <a:ext cx="785818" cy="78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/>
          <a:srcRect l="1351" t="14229" r="45135" b="7074"/>
          <a:stretch>
            <a:fillRect/>
          </a:stretch>
        </p:blipFill>
        <p:spPr bwMode="auto">
          <a:xfrm rot="21128537">
            <a:off x="4274361" y="2205031"/>
            <a:ext cx="785818" cy="78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4214810" y="3071810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36 bandas</a:t>
            </a:r>
            <a:endParaRPr lang="es-MX" sz="1200" dirty="0"/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5214942" y="2500308"/>
            <a:ext cx="1000132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5143504" y="2714621"/>
            <a:ext cx="4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. . .</a:t>
            </a:r>
            <a:endParaRPr lang="es-MX" sz="1600" dirty="0"/>
          </a:p>
        </p:txBody>
      </p:sp>
      <p:sp>
        <p:nvSpPr>
          <p:cNvPr id="18" name="17 Rectángulo"/>
          <p:cNvSpPr/>
          <p:nvPr/>
        </p:nvSpPr>
        <p:spPr>
          <a:xfrm>
            <a:off x="500034" y="1214422"/>
            <a:ext cx="250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 err="1" smtClean="0"/>
              <a:t>Moderate</a:t>
            </a:r>
            <a:r>
              <a:rPr lang="es-MX" sz="1200" dirty="0" smtClean="0"/>
              <a:t> </a:t>
            </a:r>
            <a:r>
              <a:rPr lang="es-MX" sz="1200" dirty="0" err="1" smtClean="0"/>
              <a:t>Resolution</a:t>
            </a:r>
            <a:r>
              <a:rPr lang="es-MX" sz="1200" dirty="0" smtClean="0"/>
              <a:t> </a:t>
            </a:r>
            <a:r>
              <a:rPr lang="es-MX" sz="1200" dirty="0" err="1" smtClean="0"/>
              <a:t>Imaging</a:t>
            </a:r>
            <a:r>
              <a:rPr lang="es-MX" sz="1200" dirty="0" smtClean="0"/>
              <a:t> </a:t>
            </a:r>
            <a:r>
              <a:rPr lang="es-MX" sz="1200" dirty="0" err="1" smtClean="0"/>
              <a:t>Spectroradiometer</a:t>
            </a:r>
            <a:endParaRPr lang="es-MX" sz="1200" dirty="0"/>
          </a:p>
        </p:txBody>
      </p:sp>
      <p:pic>
        <p:nvPicPr>
          <p:cNvPr id="19" name="18 Imagen" descr="20110401.1735.t1.modis_ca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2143116"/>
            <a:ext cx="1500198" cy="1250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19 Imagen" descr="20110401.1735.t1.modis_ca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310" y="2295516"/>
            <a:ext cx="1500198" cy="1250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3" name="22 Conector recto de flecha"/>
          <p:cNvCxnSpPr/>
          <p:nvPr/>
        </p:nvCxnSpPr>
        <p:spPr>
          <a:xfrm flipV="1">
            <a:off x="2571736" y="2571744"/>
            <a:ext cx="157163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1428728" y="4357694"/>
            <a:ext cx="279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Detección de fuegos activos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12273" t="19390" r="12727" b="25543"/>
          <a:stretch>
            <a:fillRect/>
          </a:stretch>
        </p:blipFill>
        <p:spPr bwMode="auto">
          <a:xfrm>
            <a:off x="1928794" y="4857760"/>
            <a:ext cx="210289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6" descr="ndv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714884"/>
            <a:ext cx="2143140" cy="167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33 CuadroTexto"/>
          <p:cNvSpPr txBox="1"/>
          <p:nvPr/>
        </p:nvSpPr>
        <p:spPr>
          <a:xfrm>
            <a:off x="6000760" y="4286256"/>
            <a:ext cx="19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Índices espectrales</a:t>
            </a:r>
            <a:endParaRPr lang="es-MX" dirty="0"/>
          </a:p>
        </p:txBody>
      </p:sp>
      <p:cxnSp>
        <p:nvCxnSpPr>
          <p:cNvPr id="36" name="35 Conector angular"/>
          <p:cNvCxnSpPr>
            <a:stCxn id="4" idx="2"/>
            <a:endCxn id="24" idx="0"/>
          </p:cNvCxnSpPr>
          <p:nvPr/>
        </p:nvCxnSpPr>
        <p:spPr>
          <a:xfrm rot="5400000">
            <a:off x="4658247" y="1872172"/>
            <a:ext cx="655073" cy="431597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angular"/>
          <p:cNvCxnSpPr>
            <a:stCxn id="4" idx="2"/>
            <a:endCxn id="34" idx="0"/>
          </p:cNvCxnSpPr>
          <p:nvPr/>
        </p:nvCxnSpPr>
        <p:spPr>
          <a:xfrm rot="5400000">
            <a:off x="6769459" y="3911946"/>
            <a:ext cx="583635" cy="16498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97468"/>
            <a:ext cx="6266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Cobertura de imágenes MODIS en México</a:t>
            </a:r>
            <a:endParaRPr lang="es-MX" sz="28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23447" t="7627" r="24277" b="55194"/>
          <a:stretch>
            <a:fillRect/>
          </a:stretch>
        </p:blipFill>
        <p:spPr bwMode="auto">
          <a:xfrm>
            <a:off x="179512" y="76470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649841" y="2708920"/>
            <a:ext cx="1010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 smtClean="0">
                <a:latin typeface="+mn-lt"/>
              </a:rPr>
              <a:t>Terra</a:t>
            </a:r>
          </a:p>
          <a:p>
            <a:r>
              <a:rPr lang="es-MX" sz="1400" dirty="0" smtClean="0">
                <a:latin typeface="+mn-lt"/>
              </a:rPr>
              <a:t> 4:23 GMT</a:t>
            </a:r>
          </a:p>
          <a:p>
            <a:r>
              <a:rPr lang="es-MX" sz="1400" dirty="0" smtClean="0">
                <a:latin typeface="+mn-lt"/>
              </a:rPr>
              <a:t>22:23 Local</a:t>
            </a:r>
          </a:p>
          <a:p>
            <a:endParaRPr lang="es-MX" sz="1400" dirty="0">
              <a:latin typeface="+mn-lt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 l="23192" t="8054" r="21851" b="53813"/>
          <a:stretch>
            <a:fillRect/>
          </a:stretch>
        </p:blipFill>
        <p:spPr bwMode="auto">
          <a:xfrm>
            <a:off x="2411760" y="764704"/>
            <a:ext cx="2016224" cy="19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uadroTexto"/>
          <p:cNvSpPr txBox="1"/>
          <p:nvPr/>
        </p:nvSpPr>
        <p:spPr>
          <a:xfrm>
            <a:off x="2987824" y="2780928"/>
            <a:ext cx="10103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Terra</a:t>
            </a:r>
          </a:p>
          <a:p>
            <a:r>
              <a:rPr lang="es-MX" sz="1400" dirty="0" smtClean="0"/>
              <a:t> 6:03 GMT</a:t>
            </a:r>
          </a:p>
          <a:p>
            <a:r>
              <a:rPr lang="es-MX" sz="1400" dirty="0" smtClean="0"/>
              <a:t>00:03 Local</a:t>
            </a:r>
            <a:endParaRPr lang="es-MX" sz="1400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/>
          <a:srcRect l="23192" t="8054" r="23192" b="53813"/>
          <a:stretch>
            <a:fillRect/>
          </a:stretch>
        </p:blipFill>
        <p:spPr bwMode="auto">
          <a:xfrm>
            <a:off x="251520" y="3697287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611560" y="5857527"/>
            <a:ext cx="10103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Terra</a:t>
            </a:r>
          </a:p>
          <a:p>
            <a:r>
              <a:rPr lang="es-MX" sz="1400" dirty="0" smtClean="0"/>
              <a:t>16:34 GMT</a:t>
            </a:r>
          </a:p>
          <a:p>
            <a:r>
              <a:rPr lang="es-MX" sz="1400" dirty="0" smtClean="0"/>
              <a:t>10:34 Local</a:t>
            </a:r>
            <a:endParaRPr lang="es-MX" sz="1400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 cstate="print"/>
          <a:srcRect l="23192" t="8054" r="23192" b="53813"/>
          <a:stretch>
            <a:fillRect/>
          </a:stretch>
        </p:blipFill>
        <p:spPr bwMode="auto">
          <a:xfrm>
            <a:off x="4644008" y="76470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6 CuadroTexto"/>
          <p:cNvSpPr txBox="1"/>
          <p:nvPr/>
        </p:nvSpPr>
        <p:spPr>
          <a:xfrm>
            <a:off x="5220072" y="2762344"/>
            <a:ext cx="9189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Aqua</a:t>
            </a:r>
            <a:endParaRPr lang="es-MX" sz="1400" dirty="0" smtClean="0"/>
          </a:p>
          <a:p>
            <a:r>
              <a:rPr lang="es-MX" sz="1400" dirty="0" smtClean="0"/>
              <a:t>7:12 GMT</a:t>
            </a:r>
          </a:p>
          <a:p>
            <a:r>
              <a:rPr lang="es-MX" sz="1400" dirty="0" smtClean="0"/>
              <a:t>1:12 Local</a:t>
            </a: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 cstate="print"/>
          <a:srcRect l="23192" t="8054" r="23192" b="53813"/>
          <a:stretch>
            <a:fillRect/>
          </a:stretch>
        </p:blipFill>
        <p:spPr bwMode="auto">
          <a:xfrm>
            <a:off x="6876256" y="76470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CuadroTexto"/>
          <p:cNvSpPr txBox="1"/>
          <p:nvPr/>
        </p:nvSpPr>
        <p:spPr>
          <a:xfrm>
            <a:off x="7380312" y="2780928"/>
            <a:ext cx="9428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Aqua</a:t>
            </a:r>
            <a:endParaRPr lang="es-MX" sz="1400" dirty="0" smtClean="0"/>
          </a:p>
          <a:p>
            <a:r>
              <a:rPr lang="es-MX" sz="1400" dirty="0" smtClean="0"/>
              <a:t> 8:48 GMT</a:t>
            </a:r>
          </a:p>
          <a:p>
            <a:r>
              <a:rPr lang="es-MX" sz="1400" dirty="0" smtClean="0"/>
              <a:t>2:48 Local</a:t>
            </a:r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9" cstate="print"/>
          <a:srcRect l="23192" t="8054" r="23191" b="53813"/>
          <a:stretch>
            <a:fillRect/>
          </a:stretch>
        </p:blipFill>
        <p:spPr bwMode="auto">
          <a:xfrm>
            <a:off x="4716016" y="3717032"/>
            <a:ext cx="1996479" cy="199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30 CuadroTexto"/>
          <p:cNvSpPr txBox="1"/>
          <p:nvPr/>
        </p:nvSpPr>
        <p:spPr>
          <a:xfrm>
            <a:off x="5364088" y="5805264"/>
            <a:ext cx="10103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Aqua</a:t>
            </a:r>
            <a:endParaRPr lang="es-MX" sz="1400" dirty="0" smtClean="0"/>
          </a:p>
          <a:p>
            <a:r>
              <a:rPr lang="es-MX" sz="1400" dirty="0" smtClean="0"/>
              <a:t>19:42 GMT</a:t>
            </a:r>
          </a:p>
          <a:p>
            <a:r>
              <a:rPr lang="es-MX" sz="1400" dirty="0" smtClean="0"/>
              <a:t>13:42 Local</a:t>
            </a:r>
          </a:p>
        </p:txBody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10" cstate="print"/>
          <a:srcRect l="23192" t="8217" r="23192" b="53650"/>
          <a:stretch>
            <a:fillRect/>
          </a:stretch>
        </p:blipFill>
        <p:spPr bwMode="auto">
          <a:xfrm>
            <a:off x="2483768" y="3717032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CuadroTexto"/>
          <p:cNvSpPr txBox="1"/>
          <p:nvPr/>
        </p:nvSpPr>
        <p:spPr>
          <a:xfrm>
            <a:off x="3059832" y="5805264"/>
            <a:ext cx="10071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Terra</a:t>
            </a:r>
          </a:p>
          <a:p>
            <a:r>
              <a:rPr lang="es-MX" sz="1400" dirty="0" smtClean="0"/>
              <a:t>18:13 GMT</a:t>
            </a:r>
          </a:p>
          <a:p>
            <a:r>
              <a:rPr lang="es-MX" sz="1400" dirty="0" smtClean="0"/>
              <a:t>12.13 Local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/>
          <a:srcRect l="7339" t="22387" r="85742" b="58713"/>
          <a:stretch>
            <a:fillRect/>
          </a:stretch>
        </p:blipFill>
        <p:spPr bwMode="auto">
          <a:xfrm>
            <a:off x="6876256" y="3717032"/>
            <a:ext cx="2016224" cy="196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34 CuadroTexto"/>
          <p:cNvSpPr txBox="1"/>
          <p:nvPr/>
        </p:nvSpPr>
        <p:spPr>
          <a:xfrm>
            <a:off x="7452320" y="5733256"/>
            <a:ext cx="10103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/>
              <a:t>Aqua</a:t>
            </a:r>
            <a:endParaRPr lang="es-MX" sz="1400" dirty="0" smtClean="0"/>
          </a:p>
          <a:p>
            <a:r>
              <a:rPr lang="es-MX" sz="1400" dirty="0" smtClean="0"/>
              <a:t>21:23 GMT</a:t>
            </a:r>
          </a:p>
          <a:p>
            <a:r>
              <a:rPr lang="es-MX" sz="1400" dirty="0" smtClean="0"/>
              <a:t>15:23 Local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6143636" y="6480275"/>
            <a:ext cx="299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Ejemplo 2 de noviembre 2010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27 Grupo"/>
          <p:cNvGrpSpPr/>
          <p:nvPr/>
        </p:nvGrpSpPr>
        <p:grpSpPr>
          <a:xfrm>
            <a:off x="785786" y="928670"/>
            <a:ext cx="8358214" cy="2705891"/>
            <a:chOff x="785786" y="928670"/>
            <a:chExt cx="8358214" cy="2705891"/>
          </a:xfrm>
        </p:grpSpPr>
        <p:sp>
          <p:nvSpPr>
            <p:cNvPr id="13" name="12 CuadroTexto"/>
            <p:cNvSpPr txBox="1"/>
            <p:nvPr/>
          </p:nvSpPr>
          <p:spPr>
            <a:xfrm>
              <a:off x="5643569" y="1142984"/>
              <a:ext cx="35004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Usar imágenes del mismo satélite con  horario similar para comparar imágenes con ángulos de observación similares.</a:t>
              </a:r>
              <a:endParaRPr lang="es-MX" dirty="0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8017" t="27754" r="35776" b="15042"/>
            <a:stretch>
              <a:fillRect/>
            </a:stretch>
          </p:blipFill>
          <p:spPr bwMode="auto">
            <a:xfrm>
              <a:off x="785786" y="928671"/>
              <a:ext cx="1865986" cy="2399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0388" t="27701" r="35991" b="16684"/>
            <a:stretch>
              <a:fillRect/>
            </a:stretch>
          </p:blipFill>
          <p:spPr bwMode="auto">
            <a:xfrm>
              <a:off x="3500430" y="928670"/>
              <a:ext cx="1857388" cy="2386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22 CuadroTexto"/>
            <p:cNvSpPr txBox="1"/>
            <p:nvPr/>
          </p:nvSpPr>
          <p:spPr>
            <a:xfrm>
              <a:off x="928662" y="3357562"/>
              <a:ext cx="1165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20110302.1723</a:t>
              </a:r>
              <a:endParaRPr lang="es-MX" sz="1200" dirty="0"/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3929058" y="3357562"/>
              <a:ext cx="1165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20110606.1723</a:t>
              </a:r>
              <a:endParaRPr lang="es-MX" sz="12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1142976" y="119698"/>
            <a:ext cx="800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Método: selección de imágenes y pre-procesamiento</a:t>
            </a:r>
            <a:endParaRPr lang="es-MX" sz="2800" dirty="0"/>
          </a:p>
        </p:txBody>
      </p:sp>
      <p:grpSp>
        <p:nvGrpSpPr>
          <p:cNvPr id="43" name="42 Grupo"/>
          <p:cNvGrpSpPr/>
          <p:nvPr/>
        </p:nvGrpSpPr>
        <p:grpSpPr>
          <a:xfrm>
            <a:off x="1142975" y="928672"/>
            <a:ext cx="1143010" cy="2428891"/>
            <a:chOff x="1142975" y="928672"/>
            <a:chExt cx="1143010" cy="2428891"/>
          </a:xfrm>
        </p:grpSpPr>
        <p:cxnSp>
          <p:nvCxnSpPr>
            <p:cNvPr id="20" name="19 Conector recto"/>
            <p:cNvCxnSpPr/>
            <p:nvPr/>
          </p:nvCxnSpPr>
          <p:spPr>
            <a:xfrm rot="5400000" flipH="1" flipV="1">
              <a:off x="214278" y="1857369"/>
              <a:ext cx="2286022" cy="42862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5400000" flipH="1" flipV="1">
              <a:off x="892946" y="1964524"/>
              <a:ext cx="2286011" cy="50006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285720" y="4143380"/>
            <a:ext cx="8643998" cy="2214578"/>
            <a:chOff x="285720" y="4143380"/>
            <a:chExt cx="8643998" cy="2214578"/>
          </a:xfrm>
        </p:grpSpPr>
        <p:sp>
          <p:nvSpPr>
            <p:cNvPr id="14" name="13 CuadroTexto"/>
            <p:cNvSpPr txBox="1"/>
            <p:nvPr/>
          </p:nvSpPr>
          <p:spPr>
            <a:xfrm>
              <a:off x="5929322" y="4143380"/>
              <a:ext cx="30003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s-MX" dirty="0" smtClean="0"/>
                <a:t>Mod09  </a:t>
              </a:r>
              <a:r>
                <a:rPr lang="es-MX" dirty="0" err="1" smtClean="0"/>
                <a:t>reflectancia</a:t>
              </a:r>
              <a:r>
                <a:rPr lang="es-MX" dirty="0" smtClean="0"/>
                <a:t> de la superficie.</a:t>
              </a:r>
            </a:p>
            <a:p>
              <a:pPr>
                <a:buFont typeface="Arial" pitchFamily="34" charset="0"/>
                <a:buChar char="•"/>
              </a:pPr>
              <a:r>
                <a:rPr lang="es-MX" dirty="0" smtClean="0"/>
                <a:t>Selección de los mejores píxeles: no nubes, no sombras y  ángulo cenital &lt; 45</a:t>
              </a:r>
              <a:r>
                <a:rPr lang="es-MX" baseline="30000" dirty="0" smtClean="0"/>
                <a:t>o</a:t>
              </a:r>
            </a:p>
            <a:p>
              <a:pPr>
                <a:buFont typeface="Arial" pitchFamily="34" charset="0"/>
                <a:buChar char="•"/>
              </a:pPr>
              <a:r>
                <a:rPr lang="es-MX" dirty="0" err="1" smtClean="0"/>
                <a:t>Downscaling</a:t>
              </a:r>
              <a:r>
                <a:rPr lang="es-MX" dirty="0" smtClean="0"/>
                <a:t> de 500 m to 250 m</a:t>
              </a:r>
              <a:endParaRPr lang="es-MX" dirty="0"/>
            </a:p>
          </p:txBody>
        </p:sp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2573" t="15093" r="4801" b="10292"/>
            <a:stretch>
              <a:fillRect/>
            </a:stretch>
          </p:blipFill>
          <p:spPr bwMode="auto">
            <a:xfrm>
              <a:off x="285720" y="4214818"/>
              <a:ext cx="2571768" cy="20717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2564" t="15385" r="5128" b="7692"/>
            <a:stretch>
              <a:fillRect/>
            </a:stretch>
          </p:blipFill>
          <p:spPr bwMode="auto">
            <a:xfrm>
              <a:off x="3143240" y="4214818"/>
              <a:ext cx="2571768" cy="21431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44" y="1000108"/>
            <a:ext cx="378618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MX" sz="1400" dirty="0" smtClean="0">
                <a:solidFill>
                  <a:srgbClr val="C00000"/>
                </a:solidFill>
              </a:rPr>
              <a:t>Tres principios (literatura):</a:t>
            </a:r>
          </a:p>
          <a:p>
            <a:endParaRPr lang="es-MX" sz="1400" dirty="0" smtClean="0"/>
          </a:p>
          <a:p>
            <a:pPr lvl="1">
              <a:buFont typeface="Arial" pitchFamily="34" charset="0"/>
              <a:buChar char="•"/>
            </a:pPr>
            <a:r>
              <a:rPr lang="es-MX" sz="1400" dirty="0" smtClean="0"/>
              <a:t> Presencia de combustible (vegetación)</a:t>
            </a:r>
          </a:p>
          <a:p>
            <a:pPr lvl="1">
              <a:buFont typeface="Arial" pitchFamily="34" charset="0"/>
              <a:buChar char="•"/>
            </a:pPr>
            <a:r>
              <a:rPr lang="es-MX" sz="1400" dirty="0" smtClean="0"/>
              <a:t> Cambios fuertes en los índices espectrales</a:t>
            </a:r>
          </a:p>
          <a:p>
            <a:pPr lvl="1">
              <a:buFont typeface="Arial" pitchFamily="34" charset="0"/>
              <a:buChar char="•"/>
            </a:pPr>
            <a:r>
              <a:rPr lang="es-MX" sz="1400" dirty="0" smtClean="0"/>
              <a:t> Permanencia del cambio en el tiempo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sz="1400" dirty="0" smtClean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8" name="Rectangle 36"/>
          <p:cNvSpPr>
            <a:spLocks noChangeArrowheads="1"/>
          </p:cNvSpPr>
          <p:nvPr/>
        </p:nvSpPr>
        <p:spPr bwMode="auto">
          <a:xfrm>
            <a:off x="0" y="527507"/>
            <a:ext cx="9364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r>
              <a:rPr kumimoji="0" lang="es-MX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1714488"/>
            <a:ext cx="1500198" cy="371475"/>
          </a:xfrm>
          <a:prstGeom prst="rect">
            <a:avLst/>
          </a:prstGeom>
          <a:noFill/>
        </p:spPr>
      </p:pic>
      <p:sp>
        <p:nvSpPr>
          <p:cNvPr id="38" name="37 Rectángulo"/>
          <p:cNvSpPr/>
          <p:nvPr/>
        </p:nvSpPr>
        <p:spPr>
          <a:xfrm>
            <a:off x="3977501" y="1285860"/>
            <a:ext cx="2474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i="1" dirty="0" err="1" smtClean="0"/>
              <a:t>Enhanced</a:t>
            </a:r>
            <a:r>
              <a:rPr lang="es-MX" sz="1600" i="1" dirty="0" smtClean="0"/>
              <a:t> </a:t>
            </a:r>
            <a:r>
              <a:rPr lang="es-MX" sz="1600" i="1" dirty="0" err="1" smtClean="0"/>
              <a:t>vegetation</a:t>
            </a:r>
            <a:r>
              <a:rPr lang="es-MX" sz="1600" i="1" dirty="0" smtClean="0"/>
              <a:t> </a:t>
            </a:r>
            <a:r>
              <a:rPr lang="es-MX" sz="1600" i="1" dirty="0" err="1" smtClean="0"/>
              <a:t>index</a:t>
            </a:r>
            <a:r>
              <a:rPr lang="es-MX" sz="1600" i="1" dirty="0" smtClean="0"/>
              <a:t> </a:t>
            </a:r>
            <a:endParaRPr lang="es-MX" sz="1600" i="1" dirty="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2571744"/>
            <a:ext cx="1781175" cy="371475"/>
          </a:xfrm>
          <a:prstGeom prst="rect">
            <a:avLst/>
          </a:prstGeom>
          <a:noFill/>
        </p:spPr>
      </p:pic>
      <p:sp>
        <p:nvSpPr>
          <p:cNvPr id="43" name="42 Rectángulo"/>
          <p:cNvSpPr/>
          <p:nvPr/>
        </p:nvSpPr>
        <p:spPr>
          <a:xfrm>
            <a:off x="6626525" y="1285860"/>
            <a:ext cx="21318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i="1" dirty="0" err="1" smtClean="0"/>
              <a:t>Normalized</a:t>
            </a:r>
            <a:r>
              <a:rPr lang="es-MX" sz="1600" i="1" dirty="0" smtClean="0"/>
              <a:t> </a:t>
            </a:r>
            <a:r>
              <a:rPr lang="es-MX" sz="1600" i="1" dirty="0" err="1" smtClean="0"/>
              <a:t>Burn</a:t>
            </a:r>
            <a:r>
              <a:rPr lang="es-MX" sz="1600" i="1" dirty="0" smtClean="0"/>
              <a:t> Ratio</a:t>
            </a:r>
            <a:endParaRPr lang="es-MX" sz="1600" i="1" dirty="0"/>
          </a:p>
        </p:txBody>
      </p:sp>
      <p:sp>
        <p:nvSpPr>
          <p:cNvPr id="44" name="43 Rectángulo"/>
          <p:cNvSpPr/>
          <p:nvPr/>
        </p:nvSpPr>
        <p:spPr>
          <a:xfrm>
            <a:off x="5429256" y="2214554"/>
            <a:ext cx="2542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i="1" dirty="0" err="1" smtClean="0"/>
              <a:t>Normalized</a:t>
            </a:r>
            <a:r>
              <a:rPr lang="es-MX" sz="1600" i="1" dirty="0" smtClean="0"/>
              <a:t> </a:t>
            </a:r>
            <a:r>
              <a:rPr lang="es-MX" sz="1600" i="1" dirty="0" err="1" smtClean="0"/>
              <a:t>Differenced</a:t>
            </a:r>
            <a:r>
              <a:rPr lang="es-MX" sz="1600" i="1" dirty="0" smtClean="0"/>
              <a:t> NBR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5715008" y="928670"/>
            <a:ext cx="195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C00000"/>
                </a:solidFill>
              </a:rPr>
              <a:t>Índices espectrales</a:t>
            </a:r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1892435" y="214290"/>
            <a:ext cx="6124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Método: cálculo  de índices espectrales </a:t>
            </a:r>
            <a:endParaRPr lang="es-MX" sz="2800" dirty="0"/>
          </a:p>
        </p:txBody>
      </p:sp>
      <p:graphicFrame>
        <p:nvGraphicFramePr>
          <p:cNvPr id="32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92509752"/>
              </p:ext>
            </p:extLst>
          </p:nvPr>
        </p:nvGraphicFramePr>
        <p:xfrm>
          <a:off x="0" y="3214686"/>
          <a:ext cx="9144000" cy="364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1714488"/>
            <a:ext cx="2162175" cy="37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28" name="27 Rectángulo"/>
          <p:cNvSpPr/>
          <p:nvPr/>
        </p:nvSpPr>
        <p:spPr>
          <a:xfrm>
            <a:off x="1892435" y="214290"/>
            <a:ext cx="6124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Método: cálculo  de índices espectrales </a:t>
            </a:r>
            <a:endParaRPr lang="es-MX" sz="2800" dirty="0"/>
          </a:p>
        </p:txBody>
      </p:sp>
      <p:graphicFrame>
        <p:nvGraphicFramePr>
          <p:cNvPr id="20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01145963"/>
              </p:ext>
            </p:extLst>
          </p:nvPr>
        </p:nvGraphicFramePr>
        <p:xfrm>
          <a:off x="0" y="1428736"/>
          <a:ext cx="8892480" cy="33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857620" y="0"/>
            <a:ext cx="13708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Ejemplo</a:t>
            </a:r>
            <a:endParaRPr lang="es-MX" sz="2800" dirty="0"/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8228" name="Rectangle 36"/>
          <p:cNvSpPr>
            <a:spLocks noChangeArrowheads="1"/>
          </p:cNvSpPr>
          <p:nvPr/>
        </p:nvSpPr>
        <p:spPr bwMode="auto">
          <a:xfrm>
            <a:off x="0" y="527507"/>
            <a:ext cx="9364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r>
              <a:rPr kumimoji="0" lang="es-MX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2143116"/>
            <a:ext cx="2817538" cy="276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076725"/>
            <a:ext cx="2781299" cy="27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857364"/>
            <a:ext cx="2781299" cy="27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248" y="5143512"/>
            <a:ext cx="166462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6015032"/>
            <a:ext cx="1071570" cy="84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34" name="Group 10"/>
          <p:cNvGrpSpPr>
            <a:grpSpLocks noChangeAspect="1"/>
          </p:cNvGrpSpPr>
          <p:nvPr/>
        </p:nvGrpSpPr>
        <p:grpSpPr bwMode="auto">
          <a:xfrm>
            <a:off x="7643832" y="4643446"/>
            <a:ext cx="1019174" cy="785812"/>
            <a:chOff x="2655" y="3285"/>
            <a:chExt cx="642" cy="495"/>
          </a:xfrm>
        </p:grpSpPr>
        <p:sp>
          <p:nvSpPr>
            <p:cNvPr id="1033" name="AutoShape 9"/>
            <p:cNvSpPr>
              <a:spLocks noChangeAspect="1" noChangeArrowheads="1" noTextEdit="1"/>
            </p:cNvSpPr>
            <p:nvPr/>
          </p:nvSpPr>
          <p:spPr bwMode="auto">
            <a:xfrm>
              <a:off x="2655" y="3285"/>
              <a:ext cx="629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grpSp>
          <p:nvGrpSpPr>
            <p:cNvPr id="1235" name="Group 211"/>
            <p:cNvGrpSpPr>
              <a:grpSpLocks/>
            </p:cNvGrpSpPr>
            <p:nvPr/>
          </p:nvGrpSpPr>
          <p:grpSpPr bwMode="auto">
            <a:xfrm>
              <a:off x="2656" y="3289"/>
              <a:ext cx="630" cy="286"/>
              <a:chOff x="2656" y="3289"/>
              <a:chExt cx="630" cy="286"/>
            </a:xfrm>
          </p:grpSpPr>
          <p:sp>
            <p:nvSpPr>
              <p:cNvPr id="1035" name="Line 11"/>
              <p:cNvSpPr>
                <a:spLocks noChangeShapeType="1"/>
              </p:cNvSpPr>
              <p:nvPr/>
            </p:nvSpPr>
            <p:spPr bwMode="auto">
              <a:xfrm>
                <a:off x="2888" y="3337"/>
                <a:ext cx="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2656" y="3337"/>
                <a:ext cx="232" cy="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2656" y="3338"/>
                <a:ext cx="232" cy="1"/>
              </a:xfrm>
              <a:prstGeom prst="rect">
                <a:avLst/>
              </a:prstGeom>
              <a:solidFill>
                <a:srgbClr val="FCFCF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2656" y="3339"/>
                <a:ext cx="232" cy="2"/>
              </a:xfrm>
              <a:prstGeom prst="rect">
                <a:avLst/>
              </a:prstGeom>
              <a:solidFill>
                <a:srgbClr val="FCFCF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2656" y="3341"/>
                <a:ext cx="232" cy="1"/>
              </a:xfrm>
              <a:prstGeom prst="rect">
                <a:avLst/>
              </a:prstGeom>
              <a:solidFill>
                <a:srgbClr val="FAFAF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2656" y="3342"/>
                <a:ext cx="232" cy="1"/>
              </a:xfrm>
              <a:prstGeom prst="rect">
                <a:avLst/>
              </a:prstGeom>
              <a:solidFill>
                <a:srgbClr val="FAFAF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2656" y="3343"/>
                <a:ext cx="232" cy="1"/>
              </a:xfrm>
              <a:prstGeom prst="rect">
                <a:avLst/>
              </a:prstGeom>
              <a:solidFill>
                <a:srgbClr val="F7F7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2656" y="3344"/>
                <a:ext cx="232" cy="1"/>
              </a:xfrm>
              <a:prstGeom prst="rect">
                <a:avLst/>
              </a:prstGeom>
              <a:solidFill>
                <a:srgbClr val="F7F7F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2656" y="3345"/>
                <a:ext cx="232" cy="2"/>
              </a:xfrm>
              <a:prstGeom prst="rect">
                <a:avLst/>
              </a:prstGeom>
              <a:solidFill>
                <a:srgbClr val="F5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2656" y="3347"/>
                <a:ext cx="232" cy="1"/>
              </a:xfrm>
              <a:prstGeom prst="rect">
                <a:avLst/>
              </a:prstGeom>
              <a:solidFill>
                <a:srgbClr val="F5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2656" y="3348"/>
                <a:ext cx="232" cy="1"/>
              </a:xfrm>
              <a:prstGeom prst="rect">
                <a:avLst/>
              </a:prstGeom>
              <a:solidFill>
                <a:srgbClr val="F2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2656" y="3349"/>
                <a:ext cx="232" cy="1"/>
              </a:xfrm>
              <a:prstGeom prst="rect">
                <a:avLst/>
              </a:prstGeom>
              <a:solidFill>
                <a:srgbClr val="F2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2656" y="3350"/>
                <a:ext cx="232" cy="1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2656" y="3351"/>
                <a:ext cx="232" cy="2"/>
              </a:xfrm>
              <a:prstGeom prst="rect">
                <a:avLst/>
              </a:prstGeom>
              <a:solidFill>
                <a:srgbClr val="F0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2656" y="3353"/>
                <a:ext cx="232" cy="1"/>
              </a:xfrm>
              <a:prstGeom prst="rect">
                <a:avLst/>
              </a:prstGeom>
              <a:solidFill>
                <a:srgbClr val="EDED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2656" y="3354"/>
                <a:ext cx="232" cy="1"/>
              </a:xfrm>
              <a:prstGeom prst="rect">
                <a:avLst/>
              </a:prstGeom>
              <a:solidFill>
                <a:srgbClr val="EDEDE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2656" y="3355"/>
                <a:ext cx="232" cy="1"/>
              </a:xfrm>
              <a:prstGeom prst="rect">
                <a:avLst/>
              </a:prstGeom>
              <a:solidFill>
                <a:srgbClr val="EBEB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656" y="3356"/>
                <a:ext cx="232" cy="1"/>
              </a:xfrm>
              <a:prstGeom prst="rect">
                <a:avLst/>
              </a:prstGeom>
              <a:solidFill>
                <a:srgbClr val="EBEB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2656" y="3357"/>
                <a:ext cx="232" cy="2"/>
              </a:xfrm>
              <a:prstGeom prst="rect">
                <a:avLst/>
              </a:prstGeom>
              <a:solidFill>
                <a:srgbClr val="E8E8E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2656" y="3359"/>
                <a:ext cx="232" cy="1"/>
              </a:xfrm>
              <a:prstGeom prst="rect">
                <a:avLst/>
              </a:prstGeom>
              <a:solidFill>
                <a:srgbClr val="E8E8E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2656" y="3360"/>
                <a:ext cx="232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auto">
              <a:xfrm>
                <a:off x="2656" y="3361"/>
                <a:ext cx="232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2656" y="3362"/>
                <a:ext cx="232" cy="1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8" name="Rectangle 34"/>
              <p:cNvSpPr>
                <a:spLocks noChangeArrowheads="1"/>
              </p:cNvSpPr>
              <p:nvPr/>
            </p:nvSpPr>
            <p:spPr bwMode="auto">
              <a:xfrm>
                <a:off x="2656" y="3363"/>
                <a:ext cx="232" cy="2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59" name="Rectangle 35"/>
              <p:cNvSpPr>
                <a:spLocks noChangeArrowheads="1"/>
              </p:cNvSpPr>
              <p:nvPr/>
            </p:nvSpPr>
            <p:spPr bwMode="auto">
              <a:xfrm>
                <a:off x="2656" y="3365"/>
                <a:ext cx="232" cy="1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0" name="Rectangle 36"/>
              <p:cNvSpPr>
                <a:spLocks noChangeArrowheads="1"/>
              </p:cNvSpPr>
              <p:nvPr/>
            </p:nvSpPr>
            <p:spPr bwMode="auto">
              <a:xfrm>
                <a:off x="2656" y="3366"/>
                <a:ext cx="232" cy="1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1" name="Rectangle 37"/>
              <p:cNvSpPr>
                <a:spLocks noChangeArrowheads="1"/>
              </p:cNvSpPr>
              <p:nvPr/>
            </p:nvSpPr>
            <p:spPr bwMode="auto">
              <a:xfrm>
                <a:off x="2656" y="3367"/>
                <a:ext cx="232" cy="1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2" name="Rectangle 38"/>
              <p:cNvSpPr>
                <a:spLocks noChangeArrowheads="1"/>
              </p:cNvSpPr>
              <p:nvPr/>
            </p:nvSpPr>
            <p:spPr bwMode="auto">
              <a:xfrm>
                <a:off x="2656" y="3368"/>
                <a:ext cx="232" cy="1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3" name="Rectangle 39"/>
              <p:cNvSpPr>
                <a:spLocks noChangeArrowheads="1"/>
              </p:cNvSpPr>
              <p:nvPr/>
            </p:nvSpPr>
            <p:spPr bwMode="auto">
              <a:xfrm>
                <a:off x="2656" y="3369"/>
                <a:ext cx="232" cy="2"/>
              </a:xfrm>
              <a:prstGeom prst="rect">
                <a:avLst/>
              </a:prstGeom>
              <a:solidFill>
                <a:srgbClr val="DBDBD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4" name="Rectangle 40"/>
              <p:cNvSpPr>
                <a:spLocks noChangeArrowheads="1"/>
              </p:cNvSpPr>
              <p:nvPr/>
            </p:nvSpPr>
            <p:spPr bwMode="auto">
              <a:xfrm>
                <a:off x="2656" y="3371"/>
                <a:ext cx="232" cy="1"/>
              </a:xfrm>
              <a:prstGeom prst="rect">
                <a:avLst/>
              </a:prstGeom>
              <a:solidFill>
                <a:srgbClr val="DBDBD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5" name="Rectangle 41"/>
              <p:cNvSpPr>
                <a:spLocks noChangeArrowheads="1"/>
              </p:cNvSpPr>
              <p:nvPr/>
            </p:nvSpPr>
            <p:spPr bwMode="auto">
              <a:xfrm>
                <a:off x="2656" y="3372"/>
                <a:ext cx="232" cy="1"/>
              </a:xfrm>
              <a:prstGeom prst="rect">
                <a:avLst/>
              </a:prstGeom>
              <a:solidFill>
                <a:srgbClr val="D9D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/>
            </p:nvSpPr>
            <p:spPr bwMode="auto">
              <a:xfrm>
                <a:off x="2656" y="3373"/>
                <a:ext cx="232" cy="1"/>
              </a:xfrm>
              <a:prstGeom prst="rect">
                <a:avLst/>
              </a:prstGeom>
              <a:solidFill>
                <a:srgbClr val="D9D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/>
            </p:nvSpPr>
            <p:spPr bwMode="auto">
              <a:xfrm>
                <a:off x="2656" y="3374"/>
                <a:ext cx="232" cy="1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8" name="Rectangle 44"/>
              <p:cNvSpPr>
                <a:spLocks noChangeArrowheads="1"/>
              </p:cNvSpPr>
              <p:nvPr/>
            </p:nvSpPr>
            <p:spPr bwMode="auto">
              <a:xfrm>
                <a:off x="2656" y="3375"/>
                <a:ext cx="232" cy="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69" name="Rectangle 45"/>
              <p:cNvSpPr>
                <a:spLocks noChangeArrowheads="1"/>
              </p:cNvSpPr>
              <p:nvPr/>
            </p:nvSpPr>
            <p:spPr bwMode="auto">
              <a:xfrm>
                <a:off x="2656" y="3377"/>
                <a:ext cx="232" cy="1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0" name="Rectangle 46"/>
              <p:cNvSpPr>
                <a:spLocks noChangeArrowheads="1"/>
              </p:cNvSpPr>
              <p:nvPr/>
            </p:nvSpPr>
            <p:spPr bwMode="auto">
              <a:xfrm>
                <a:off x="2656" y="3378"/>
                <a:ext cx="232" cy="1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1" name="Rectangle 47"/>
              <p:cNvSpPr>
                <a:spLocks noChangeArrowheads="1"/>
              </p:cNvSpPr>
              <p:nvPr/>
            </p:nvSpPr>
            <p:spPr bwMode="auto">
              <a:xfrm>
                <a:off x="2656" y="3379"/>
                <a:ext cx="232" cy="1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2" name="Rectangle 48"/>
              <p:cNvSpPr>
                <a:spLocks noChangeArrowheads="1"/>
              </p:cNvSpPr>
              <p:nvPr/>
            </p:nvSpPr>
            <p:spPr bwMode="auto">
              <a:xfrm>
                <a:off x="2656" y="3380"/>
                <a:ext cx="232" cy="2"/>
              </a:xfrm>
              <a:prstGeom prst="rect">
                <a:avLst/>
              </a:prstGeom>
              <a:solidFill>
                <a:srgbClr val="D1D1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3" name="Rectangle 49"/>
              <p:cNvSpPr>
                <a:spLocks noChangeArrowheads="1"/>
              </p:cNvSpPr>
              <p:nvPr/>
            </p:nvSpPr>
            <p:spPr bwMode="auto">
              <a:xfrm>
                <a:off x="2656" y="3382"/>
                <a:ext cx="232" cy="1"/>
              </a:xfrm>
              <a:prstGeom prst="rect">
                <a:avLst/>
              </a:prstGeom>
              <a:solidFill>
                <a:srgbClr val="D1D1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4" name="Rectangle 50"/>
              <p:cNvSpPr>
                <a:spLocks noChangeArrowheads="1"/>
              </p:cNvSpPr>
              <p:nvPr/>
            </p:nvSpPr>
            <p:spPr bwMode="auto">
              <a:xfrm>
                <a:off x="2656" y="3383"/>
                <a:ext cx="232" cy="1"/>
              </a:xfrm>
              <a:prstGeom prst="rect">
                <a:avLst/>
              </a:prstGeom>
              <a:solidFill>
                <a:srgbClr val="CFCFC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5" name="Rectangle 51"/>
              <p:cNvSpPr>
                <a:spLocks noChangeArrowheads="1"/>
              </p:cNvSpPr>
              <p:nvPr/>
            </p:nvSpPr>
            <p:spPr bwMode="auto">
              <a:xfrm>
                <a:off x="2656" y="3384"/>
                <a:ext cx="232" cy="1"/>
              </a:xfrm>
              <a:prstGeom prst="rect">
                <a:avLst/>
              </a:prstGeom>
              <a:solidFill>
                <a:srgbClr val="CFCFC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6" name="Rectangle 52"/>
              <p:cNvSpPr>
                <a:spLocks noChangeArrowheads="1"/>
              </p:cNvSpPr>
              <p:nvPr/>
            </p:nvSpPr>
            <p:spPr bwMode="auto">
              <a:xfrm>
                <a:off x="2656" y="3385"/>
                <a:ext cx="232" cy="1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7" name="Rectangle 53"/>
              <p:cNvSpPr>
                <a:spLocks noChangeArrowheads="1"/>
              </p:cNvSpPr>
              <p:nvPr/>
            </p:nvSpPr>
            <p:spPr bwMode="auto">
              <a:xfrm>
                <a:off x="2656" y="3386"/>
                <a:ext cx="232" cy="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8" name="Rectangle 54"/>
              <p:cNvSpPr>
                <a:spLocks noChangeArrowheads="1"/>
              </p:cNvSpPr>
              <p:nvPr/>
            </p:nvSpPr>
            <p:spPr bwMode="auto">
              <a:xfrm>
                <a:off x="2656" y="3388"/>
                <a:ext cx="232" cy="1"/>
              </a:xfrm>
              <a:prstGeom prst="rect">
                <a:avLst/>
              </a:prstGeom>
              <a:solidFill>
                <a:srgbClr val="C9C9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79" name="Rectangle 55"/>
              <p:cNvSpPr>
                <a:spLocks noChangeArrowheads="1"/>
              </p:cNvSpPr>
              <p:nvPr/>
            </p:nvSpPr>
            <p:spPr bwMode="auto">
              <a:xfrm>
                <a:off x="2656" y="3389"/>
                <a:ext cx="232" cy="1"/>
              </a:xfrm>
              <a:prstGeom prst="rect">
                <a:avLst/>
              </a:prstGeom>
              <a:solidFill>
                <a:srgbClr val="C9C9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0" name="Rectangle 56"/>
              <p:cNvSpPr>
                <a:spLocks noChangeArrowheads="1"/>
              </p:cNvSpPr>
              <p:nvPr/>
            </p:nvSpPr>
            <p:spPr bwMode="auto">
              <a:xfrm>
                <a:off x="2656" y="3390"/>
                <a:ext cx="232" cy="1"/>
              </a:xfrm>
              <a:prstGeom prst="rect">
                <a:avLst/>
              </a:prstGeom>
              <a:solidFill>
                <a:srgbClr val="C7C7C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1" name="Rectangle 57"/>
              <p:cNvSpPr>
                <a:spLocks noChangeArrowheads="1"/>
              </p:cNvSpPr>
              <p:nvPr/>
            </p:nvSpPr>
            <p:spPr bwMode="auto">
              <a:xfrm>
                <a:off x="2656" y="3391"/>
                <a:ext cx="232" cy="1"/>
              </a:xfrm>
              <a:prstGeom prst="rect">
                <a:avLst/>
              </a:prstGeom>
              <a:solidFill>
                <a:srgbClr val="C7C7C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2" name="Rectangle 58"/>
              <p:cNvSpPr>
                <a:spLocks noChangeArrowheads="1"/>
              </p:cNvSpPr>
              <p:nvPr/>
            </p:nvSpPr>
            <p:spPr bwMode="auto">
              <a:xfrm>
                <a:off x="2656" y="3392"/>
                <a:ext cx="232" cy="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3" name="Rectangle 59"/>
              <p:cNvSpPr>
                <a:spLocks noChangeArrowheads="1"/>
              </p:cNvSpPr>
              <p:nvPr/>
            </p:nvSpPr>
            <p:spPr bwMode="auto">
              <a:xfrm>
                <a:off x="2656" y="3394"/>
                <a:ext cx="232" cy="1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4" name="Rectangle 60"/>
              <p:cNvSpPr>
                <a:spLocks noChangeArrowheads="1"/>
              </p:cNvSpPr>
              <p:nvPr/>
            </p:nvSpPr>
            <p:spPr bwMode="auto">
              <a:xfrm>
                <a:off x="2656" y="3395"/>
                <a:ext cx="232" cy="1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5" name="Rectangle 61"/>
              <p:cNvSpPr>
                <a:spLocks noChangeArrowheads="1"/>
              </p:cNvSpPr>
              <p:nvPr/>
            </p:nvSpPr>
            <p:spPr bwMode="auto">
              <a:xfrm>
                <a:off x="2656" y="3396"/>
                <a:ext cx="232" cy="1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6" name="Rectangle 62"/>
              <p:cNvSpPr>
                <a:spLocks noChangeArrowheads="1"/>
              </p:cNvSpPr>
              <p:nvPr/>
            </p:nvSpPr>
            <p:spPr bwMode="auto">
              <a:xfrm>
                <a:off x="2656" y="3397"/>
                <a:ext cx="232" cy="1"/>
              </a:xfrm>
              <a:prstGeom prst="rect">
                <a:avLst/>
              </a:prstGeom>
              <a:solidFill>
                <a:srgbClr val="BFBFB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7" name="Rectangle 63"/>
              <p:cNvSpPr>
                <a:spLocks noChangeArrowheads="1"/>
              </p:cNvSpPr>
              <p:nvPr/>
            </p:nvSpPr>
            <p:spPr bwMode="auto">
              <a:xfrm>
                <a:off x="2656" y="3398"/>
                <a:ext cx="232" cy="2"/>
              </a:xfrm>
              <a:prstGeom prst="rect">
                <a:avLst/>
              </a:prstGeom>
              <a:solidFill>
                <a:srgbClr val="BFBFB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8" name="Rectangle 64"/>
              <p:cNvSpPr>
                <a:spLocks noChangeArrowheads="1"/>
              </p:cNvSpPr>
              <p:nvPr/>
            </p:nvSpPr>
            <p:spPr bwMode="auto">
              <a:xfrm>
                <a:off x="2656" y="3400"/>
                <a:ext cx="232" cy="1"/>
              </a:xfrm>
              <a:prstGeom prst="rect">
                <a:avLst/>
              </a:prstGeom>
              <a:solidFill>
                <a:srgbClr val="BDBDB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89" name="Rectangle 65"/>
              <p:cNvSpPr>
                <a:spLocks noChangeArrowheads="1"/>
              </p:cNvSpPr>
              <p:nvPr/>
            </p:nvSpPr>
            <p:spPr bwMode="auto">
              <a:xfrm>
                <a:off x="2656" y="3401"/>
                <a:ext cx="232" cy="1"/>
              </a:xfrm>
              <a:prstGeom prst="rect">
                <a:avLst/>
              </a:prstGeom>
              <a:solidFill>
                <a:srgbClr val="BDBDB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0" name="Rectangle 66"/>
              <p:cNvSpPr>
                <a:spLocks noChangeArrowheads="1"/>
              </p:cNvSpPr>
              <p:nvPr/>
            </p:nvSpPr>
            <p:spPr bwMode="auto">
              <a:xfrm>
                <a:off x="2656" y="3402"/>
                <a:ext cx="232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1" name="Rectangle 67"/>
              <p:cNvSpPr>
                <a:spLocks noChangeArrowheads="1"/>
              </p:cNvSpPr>
              <p:nvPr/>
            </p:nvSpPr>
            <p:spPr bwMode="auto">
              <a:xfrm>
                <a:off x="2656" y="3403"/>
                <a:ext cx="232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2" name="Rectangle 68"/>
              <p:cNvSpPr>
                <a:spLocks noChangeArrowheads="1"/>
              </p:cNvSpPr>
              <p:nvPr/>
            </p:nvSpPr>
            <p:spPr bwMode="auto">
              <a:xfrm>
                <a:off x="2656" y="3404"/>
                <a:ext cx="232" cy="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3" name="Rectangle 69"/>
              <p:cNvSpPr>
                <a:spLocks noChangeArrowheads="1"/>
              </p:cNvSpPr>
              <p:nvPr/>
            </p:nvSpPr>
            <p:spPr bwMode="auto">
              <a:xfrm>
                <a:off x="2656" y="3406"/>
                <a:ext cx="232" cy="1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4" name="Rectangle 70"/>
              <p:cNvSpPr>
                <a:spLocks noChangeArrowheads="1"/>
              </p:cNvSpPr>
              <p:nvPr/>
            </p:nvSpPr>
            <p:spPr bwMode="auto">
              <a:xfrm>
                <a:off x="2656" y="3407"/>
                <a:ext cx="232" cy="1"/>
              </a:xfrm>
              <a:prstGeom prst="rect">
                <a:avLst/>
              </a:prstGeom>
              <a:solidFill>
                <a:srgbClr val="B5B5B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5" name="Rectangle 71"/>
              <p:cNvSpPr>
                <a:spLocks noChangeArrowheads="1"/>
              </p:cNvSpPr>
              <p:nvPr/>
            </p:nvSpPr>
            <p:spPr bwMode="auto">
              <a:xfrm>
                <a:off x="2656" y="3408"/>
                <a:ext cx="232" cy="1"/>
              </a:xfrm>
              <a:prstGeom prst="rect">
                <a:avLst/>
              </a:prstGeom>
              <a:solidFill>
                <a:srgbClr val="B5B5B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6" name="Rectangle 72"/>
              <p:cNvSpPr>
                <a:spLocks noChangeArrowheads="1"/>
              </p:cNvSpPr>
              <p:nvPr/>
            </p:nvSpPr>
            <p:spPr bwMode="auto">
              <a:xfrm>
                <a:off x="2656" y="3409"/>
                <a:ext cx="232" cy="1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7" name="Rectangle 73"/>
              <p:cNvSpPr>
                <a:spLocks noChangeArrowheads="1"/>
              </p:cNvSpPr>
              <p:nvPr/>
            </p:nvSpPr>
            <p:spPr bwMode="auto">
              <a:xfrm>
                <a:off x="2656" y="3410"/>
                <a:ext cx="232" cy="2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8" name="Rectangle 74"/>
              <p:cNvSpPr>
                <a:spLocks noChangeArrowheads="1"/>
              </p:cNvSpPr>
              <p:nvPr/>
            </p:nvSpPr>
            <p:spPr bwMode="auto">
              <a:xfrm>
                <a:off x="2656" y="3412"/>
                <a:ext cx="232" cy="1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099" name="Rectangle 75"/>
              <p:cNvSpPr>
                <a:spLocks noChangeArrowheads="1"/>
              </p:cNvSpPr>
              <p:nvPr/>
            </p:nvSpPr>
            <p:spPr bwMode="auto">
              <a:xfrm>
                <a:off x="2656" y="3413"/>
                <a:ext cx="232" cy="1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0" name="Rectangle 76"/>
              <p:cNvSpPr>
                <a:spLocks noChangeArrowheads="1"/>
              </p:cNvSpPr>
              <p:nvPr/>
            </p:nvSpPr>
            <p:spPr bwMode="auto">
              <a:xfrm>
                <a:off x="2656" y="3414"/>
                <a:ext cx="232" cy="1"/>
              </a:xfrm>
              <a:prstGeom prst="rect">
                <a:avLst/>
              </a:prstGeom>
              <a:solidFill>
                <a:srgbClr val="ADAD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1" name="Rectangle 77"/>
              <p:cNvSpPr>
                <a:spLocks noChangeArrowheads="1"/>
              </p:cNvSpPr>
              <p:nvPr/>
            </p:nvSpPr>
            <p:spPr bwMode="auto">
              <a:xfrm>
                <a:off x="2656" y="3415"/>
                <a:ext cx="232" cy="2"/>
              </a:xfrm>
              <a:prstGeom prst="rect">
                <a:avLst/>
              </a:prstGeom>
              <a:solidFill>
                <a:srgbClr val="ADAD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2" name="Rectangle 78"/>
              <p:cNvSpPr>
                <a:spLocks noChangeArrowheads="1"/>
              </p:cNvSpPr>
              <p:nvPr/>
            </p:nvSpPr>
            <p:spPr bwMode="auto">
              <a:xfrm>
                <a:off x="2656" y="3417"/>
                <a:ext cx="232" cy="1"/>
              </a:xfrm>
              <a:prstGeom prst="rect">
                <a:avLst/>
              </a:prstGeom>
              <a:solidFill>
                <a:srgbClr val="ABABA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3" name="Rectangle 79"/>
              <p:cNvSpPr>
                <a:spLocks noChangeArrowheads="1"/>
              </p:cNvSpPr>
              <p:nvPr/>
            </p:nvSpPr>
            <p:spPr bwMode="auto">
              <a:xfrm>
                <a:off x="2656" y="3418"/>
                <a:ext cx="232" cy="1"/>
              </a:xfrm>
              <a:prstGeom prst="rect">
                <a:avLst/>
              </a:prstGeom>
              <a:solidFill>
                <a:srgbClr val="ABABA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4" name="Rectangle 80"/>
              <p:cNvSpPr>
                <a:spLocks noChangeArrowheads="1"/>
              </p:cNvSpPr>
              <p:nvPr/>
            </p:nvSpPr>
            <p:spPr bwMode="auto">
              <a:xfrm>
                <a:off x="2656" y="3419"/>
                <a:ext cx="232" cy="1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5" name="Rectangle 81"/>
              <p:cNvSpPr>
                <a:spLocks noChangeArrowheads="1"/>
              </p:cNvSpPr>
              <p:nvPr/>
            </p:nvSpPr>
            <p:spPr bwMode="auto">
              <a:xfrm>
                <a:off x="2656" y="3420"/>
                <a:ext cx="232" cy="1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6" name="Rectangle 82"/>
              <p:cNvSpPr>
                <a:spLocks noChangeArrowheads="1"/>
              </p:cNvSpPr>
              <p:nvPr/>
            </p:nvSpPr>
            <p:spPr bwMode="auto">
              <a:xfrm>
                <a:off x="2656" y="3421"/>
                <a:ext cx="232" cy="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7" name="Rectangle 83"/>
              <p:cNvSpPr>
                <a:spLocks noChangeArrowheads="1"/>
              </p:cNvSpPr>
              <p:nvPr/>
            </p:nvSpPr>
            <p:spPr bwMode="auto">
              <a:xfrm>
                <a:off x="2656" y="3423"/>
                <a:ext cx="232" cy="1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8" name="Rectangle 84"/>
              <p:cNvSpPr>
                <a:spLocks noChangeArrowheads="1"/>
              </p:cNvSpPr>
              <p:nvPr/>
            </p:nvSpPr>
            <p:spPr bwMode="auto">
              <a:xfrm>
                <a:off x="2656" y="3424"/>
                <a:ext cx="232" cy="1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09" name="Rectangle 85"/>
              <p:cNvSpPr>
                <a:spLocks noChangeArrowheads="1"/>
              </p:cNvSpPr>
              <p:nvPr/>
            </p:nvSpPr>
            <p:spPr bwMode="auto">
              <a:xfrm>
                <a:off x="2656" y="3425"/>
                <a:ext cx="232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0" name="Rectangle 86"/>
              <p:cNvSpPr>
                <a:spLocks noChangeArrowheads="1"/>
              </p:cNvSpPr>
              <p:nvPr/>
            </p:nvSpPr>
            <p:spPr bwMode="auto">
              <a:xfrm>
                <a:off x="2656" y="3426"/>
                <a:ext cx="232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1" name="Rectangle 87"/>
              <p:cNvSpPr>
                <a:spLocks noChangeArrowheads="1"/>
              </p:cNvSpPr>
              <p:nvPr/>
            </p:nvSpPr>
            <p:spPr bwMode="auto">
              <a:xfrm>
                <a:off x="2656" y="3427"/>
                <a:ext cx="232" cy="2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2" name="Rectangle 88"/>
              <p:cNvSpPr>
                <a:spLocks noChangeArrowheads="1"/>
              </p:cNvSpPr>
              <p:nvPr/>
            </p:nvSpPr>
            <p:spPr bwMode="auto">
              <a:xfrm>
                <a:off x="2656" y="3429"/>
                <a:ext cx="232" cy="1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3" name="Rectangle 89"/>
              <p:cNvSpPr>
                <a:spLocks noChangeArrowheads="1"/>
              </p:cNvSpPr>
              <p:nvPr/>
            </p:nvSpPr>
            <p:spPr bwMode="auto">
              <a:xfrm>
                <a:off x="2656" y="3430"/>
                <a:ext cx="232" cy="1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4" name="Rectangle 90"/>
              <p:cNvSpPr>
                <a:spLocks noChangeArrowheads="1"/>
              </p:cNvSpPr>
              <p:nvPr/>
            </p:nvSpPr>
            <p:spPr bwMode="auto">
              <a:xfrm>
                <a:off x="2656" y="3431"/>
                <a:ext cx="232" cy="1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5" name="Rectangle 91"/>
              <p:cNvSpPr>
                <a:spLocks noChangeArrowheads="1"/>
              </p:cNvSpPr>
              <p:nvPr/>
            </p:nvSpPr>
            <p:spPr bwMode="auto">
              <a:xfrm>
                <a:off x="2656" y="3432"/>
                <a:ext cx="232" cy="1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6" name="Rectangle 92"/>
              <p:cNvSpPr>
                <a:spLocks noChangeArrowheads="1"/>
              </p:cNvSpPr>
              <p:nvPr/>
            </p:nvSpPr>
            <p:spPr bwMode="auto">
              <a:xfrm>
                <a:off x="2656" y="3433"/>
                <a:ext cx="232" cy="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7" name="Rectangle 93"/>
              <p:cNvSpPr>
                <a:spLocks noChangeArrowheads="1"/>
              </p:cNvSpPr>
              <p:nvPr/>
            </p:nvSpPr>
            <p:spPr bwMode="auto">
              <a:xfrm>
                <a:off x="2656" y="3435"/>
                <a:ext cx="232" cy="1"/>
              </a:xfrm>
              <a:prstGeom prst="rect">
                <a:avLst/>
              </a:prstGeom>
              <a:solidFill>
                <a:srgbClr val="99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8" name="Rectangle 94"/>
              <p:cNvSpPr>
                <a:spLocks noChangeArrowheads="1"/>
              </p:cNvSpPr>
              <p:nvPr/>
            </p:nvSpPr>
            <p:spPr bwMode="auto">
              <a:xfrm>
                <a:off x="2656" y="3436"/>
                <a:ext cx="232" cy="1"/>
              </a:xfrm>
              <a:prstGeom prst="rect">
                <a:avLst/>
              </a:prstGeom>
              <a:solidFill>
                <a:srgbClr val="9999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19" name="Rectangle 95"/>
              <p:cNvSpPr>
                <a:spLocks noChangeArrowheads="1"/>
              </p:cNvSpPr>
              <p:nvPr/>
            </p:nvSpPr>
            <p:spPr bwMode="auto">
              <a:xfrm>
                <a:off x="2656" y="3437"/>
                <a:ext cx="232" cy="1"/>
              </a:xfrm>
              <a:prstGeom prst="rect">
                <a:avLst/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0" name="Rectangle 96"/>
              <p:cNvSpPr>
                <a:spLocks noChangeArrowheads="1"/>
              </p:cNvSpPr>
              <p:nvPr/>
            </p:nvSpPr>
            <p:spPr bwMode="auto">
              <a:xfrm>
                <a:off x="2656" y="3438"/>
                <a:ext cx="232" cy="1"/>
              </a:xfrm>
              <a:prstGeom prst="rect">
                <a:avLst/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1" name="Rectangle 97"/>
              <p:cNvSpPr>
                <a:spLocks noChangeArrowheads="1"/>
              </p:cNvSpPr>
              <p:nvPr/>
            </p:nvSpPr>
            <p:spPr bwMode="auto">
              <a:xfrm>
                <a:off x="2656" y="3439"/>
                <a:ext cx="232" cy="2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2" name="Rectangle 98"/>
              <p:cNvSpPr>
                <a:spLocks noChangeArrowheads="1"/>
              </p:cNvSpPr>
              <p:nvPr/>
            </p:nvSpPr>
            <p:spPr bwMode="auto">
              <a:xfrm>
                <a:off x="2656" y="3441"/>
                <a:ext cx="232" cy="1"/>
              </a:xfrm>
              <a:prstGeom prst="rect">
                <a:avLst/>
              </a:prstGeom>
              <a:solidFill>
                <a:srgbClr val="94949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3" name="Rectangle 99"/>
              <p:cNvSpPr>
                <a:spLocks noChangeArrowheads="1"/>
              </p:cNvSpPr>
              <p:nvPr/>
            </p:nvSpPr>
            <p:spPr bwMode="auto">
              <a:xfrm>
                <a:off x="2656" y="3442"/>
                <a:ext cx="232" cy="1"/>
              </a:xfrm>
              <a:prstGeom prst="rect">
                <a:avLst/>
              </a:prstGeom>
              <a:solidFill>
                <a:srgbClr val="91919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4" name="Rectangle 100"/>
              <p:cNvSpPr>
                <a:spLocks noChangeArrowheads="1"/>
              </p:cNvSpPr>
              <p:nvPr/>
            </p:nvSpPr>
            <p:spPr bwMode="auto">
              <a:xfrm>
                <a:off x="2656" y="3443"/>
                <a:ext cx="232" cy="1"/>
              </a:xfrm>
              <a:prstGeom prst="rect">
                <a:avLst/>
              </a:prstGeom>
              <a:solidFill>
                <a:srgbClr val="91919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5" name="Rectangle 101"/>
              <p:cNvSpPr>
                <a:spLocks noChangeArrowheads="1"/>
              </p:cNvSpPr>
              <p:nvPr/>
            </p:nvSpPr>
            <p:spPr bwMode="auto">
              <a:xfrm>
                <a:off x="2656" y="3444"/>
                <a:ext cx="232" cy="1"/>
              </a:xfrm>
              <a:prstGeom prst="rect">
                <a:avLst/>
              </a:prstGeom>
              <a:solidFill>
                <a:srgbClr val="8F8F8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6" name="Rectangle 102"/>
              <p:cNvSpPr>
                <a:spLocks noChangeArrowheads="1"/>
              </p:cNvSpPr>
              <p:nvPr/>
            </p:nvSpPr>
            <p:spPr bwMode="auto">
              <a:xfrm>
                <a:off x="2656" y="3445"/>
                <a:ext cx="232" cy="2"/>
              </a:xfrm>
              <a:prstGeom prst="rect">
                <a:avLst/>
              </a:prstGeom>
              <a:solidFill>
                <a:srgbClr val="8F8F8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7" name="Rectangle 103"/>
              <p:cNvSpPr>
                <a:spLocks noChangeArrowheads="1"/>
              </p:cNvSpPr>
              <p:nvPr/>
            </p:nvSpPr>
            <p:spPr bwMode="auto">
              <a:xfrm>
                <a:off x="2656" y="3447"/>
                <a:ext cx="232" cy="1"/>
              </a:xfrm>
              <a:prstGeom prst="rect">
                <a:avLst/>
              </a:prstGeom>
              <a:solidFill>
                <a:srgbClr val="8C8C8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8" name="Rectangle 104"/>
              <p:cNvSpPr>
                <a:spLocks noChangeArrowheads="1"/>
              </p:cNvSpPr>
              <p:nvPr/>
            </p:nvSpPr>
            <p:spPr bwMode="auto">
              <a:xfrm>
                <a:off x="2656" y="3448"/>
                <a:ext cx="232" cy="1"/>
              </a:xfrm>
              <a:prstGeom prst="rect">
                <a:avLst/>
              </a:prstGeom>
              <a:solidFill>
                <a:srgbClr val="8C8C8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29" name="Rectangle 105"/>
              <p:cNvSpPr>
                <a:spLocks noChangeArrowheads="1"/>
              </p:cNvSpPr>
              <p:nvPr/>
            </p:nvSpPr>
            <p:spPr bwMode="auto">
              <a:xfrm>
                <a:off x="2656" y="3449"/>
                <a:ext cx="232" cy="1"/>
              </a:xfrm>
              <a:prstGeom prst="rect">
                <a:avLst/>
              </a:prstGeom>
              <a:solidFill>
                <a:srgbClr val="8A8A8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0" name="Rectangle 106"/>
              <p:cNvSpPr>
                <a:spLocks noChangeArrowheads="1"/>
              </p:cNvSpPr>
              <p:nvPr/>
            </p:nvSpPr>
            <p:spPr bwMode="auto">
              <a:xfrm>
                <a:off x="2656" y="3450"/>
                <a:ext cx="232" cy="2"/>
              </a:xfrm>
              <a:prstGeom prst="rect">
                <a:avLst/>
              </a:prstGeom>
              <a:solidFill>
                <a:srgbClr val="8A8A8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1" name="Rectangle 107"/>
              <p:cNvSpPr>
                <a:spLocks noChangeArrowheads="1"/>
              </p:cNvSpPr>
              <p:nvPr/>
            </p:nvSpPr>
            <p:spPr bwMode="auto">
              <a:xfrm>
                <a:off x="2656" y="3452"/>
                <a:ext cx="232" cy="1"/>
              </a:xfrm>
              <a:prstGeom prst="rect">
                <a:avLst/>
              </a:prstGeom>
              <a:solidFill>
                <a:srgbClr val="87878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2" name="Rectangle 108"/>
              <p:cNvSpPr>
                <a:spLocks noChangeArrowheads="1"/>
              </p:cNvSpPr>
              <p:nvPr/>
            </p:nvSpPr>
            <p:spPr bwMode="auto">
              <a:xfrm>
                <a:off x="2656" y="3453"/>
                <a:ext cx="232" cy="1"/>
              </a:xfrm>
              <a:prstGeom prst="rect">
                <a:avLst/>
              </a:prstGeom>
              <a:solidFill>
                <a:srgbClr val="87878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3" name="Rectangle 109"/>
              <p:cNvSpPr>
                <a:spLocks noChangeArrowheads="1"/>
              </p:cNvSpPr>
              <p:nvPr/>
            </p:nvSpPr>
            <p:spPr bwMode="auto">
              <a:xfrm>
                <a:off x="2656" y="3454"/>
                <a:ext cx="232" cy="1"/>
              </a:xfrm>
              <a:prstGeom prst="rect">
                <a:avLst/>
              </a:prstGeom>
              <a:solidFill>
                <a:srgbClr val="85858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4" name="Rectangle 110"/>
              <p:cNvSpPr>
                <a:spLocks noChangeArrowheads="1"/>
              </p:cNvSpPr>
              <p:nvPr/>
            </p:nvSpPr>
            <p:spPr bwMode="auto">
              <a:xfrm>
                <a:off x="2656" y="3455"/>
                <a:ext cx="232" cy="1"/>
              </a:xfrm>
              <a:prstGeom prst="rect">
                <a:avLst/>
              </a:prstGeom>
              <a:solidFill>
                <a:srgbClr val="85858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5" name="Rectangle 111"/>
              <p:cNvSpPr>
                <a:spLocks noChangeArrowheads="1"/>
              </p:cNvSpPr>
              <p:nvPr/>
            </p:nvSpPr>
            <p:spPr bwMode="auto">
              <a:xfrm>
                <a:off x="2656" y="3456"/>
                <a:ext cx="232" cy="2"/>
              </a:xfrm>
              <a:prstGeom prst="rect">
                <a:avLst/>
              </a:prstGeom>
              <a:solidFill>
                <a:srgbClr val="82828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6" name="Rectangle 112"/>
              <p:cNvSpPr>
                <a:spLocks noChangeArrowheads="1"/>
              </p:cNvSpPr>
              <p:nvPr/>
            </p:nvSpPr>
            <p:spPr bwMode="auto">
              <a:xfrm>
                <a:off x="2656" y="3458"/>
                <a:ext cx="232" cy="1"/>
              </a:xfrm>
              <a:prstGeom prst="rect">
                <a:avLst/>
              </a:prstGeom>
              <a:solidFill>
                <a:srgbClr val="82828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7" name="Rectangle 113"/>
              <p:cNvSpPr>
                <a:spLocks noChangeArrowheads="1"/>
              </p:cNvSpPr>
              <p:nvPr/>
            </p:nvSpPr>
            <p:spPr bwMode="auto">
              <a:xfrm>
                <a:off x="2656" y="3459"/>
                <a:ext cx="232" cy="1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8" name="Rectangle 114"/>
              <p:cNvSpPr>
                <a:spLocks noChangeArrowheads="1"/>
              </p:cNvSpPr>
              <p:nvPr/>
            </p:nvSpPr>
            <p:spPr bwMode="auto">
              <a:xfrm>
                <a:off x="2656" y="3460"/>
                <a:ext cx="232" cy="1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39" name="Rectangle 115"/>
              <p:cNvSpPr>
                <a:spLocks noChangeArrowheads="1"/>
              </p:cNvSpPr>
              <p:nvPr/>
            </p:nvSpPr>
            <p:spPr bwMode="auto">
              <a:xfrm>
                <a:off x="2656" y="3461"/>
                <a:ext cx="232" cy="1"/>
              </a:xfrm>
              <a:prstGeom prst="rect">
                <a:avLst/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0" name="Rectangle 116"/>
              <p:cNvSpPr>
                <a:spLocks noChangeArrowheads="1"/>
              </p:cNvSpPr>
              <p:nvPr/>
            </p:nvSpPr>
            <p:spPr bwMode="auto">
              <a:xfrm>
                <a:off x="2953" y="3289"/>
                <a:ext cx="333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MX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High : 1</a:t>
                </a:r>
                <a:endParaRPr kumimoji="0" lang="es-MX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1" name="Line 117"/>
              <p:cNvSpPr>
                <a:spLocks noChangeShapeType="1"/>
              </p:cNvSpPr>
              <p:nvPr/>
            </p:nvSpPr>
            <p:spPr bwMode="auto">
              <a:xfrm>
                <a:off x="2888" y="3462"/>
                <a:ext cx="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2" name="Rectangle 118"/>
              <p:cNvSpPr>
                <a:spLocks noChangeArrowheads="1"/>
              </p:cNvSpPr>
              <p:nvPr/>
            </p:nvSpPr>
            <p:spPr bwMode="auto">
              <a:xfrm>
                <a:off x="2656" y="3462"/>
                <a:ext cx="232" cy="2"/>
              </a:xfrm>
              <a:prstGeom prst="rect">
                <a:avLst/>
              </a:prstGeom>
              <a:solidFill>
                <a:srgbClr val="7D7D7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3" name="Rectangle 119"/>
              <p:cNvSpPr>
                <a:spLocks noChangeArrowheads="1"/>
              </p:cNvSpPr>
              <p:nvPr/>
            </p:nvSpPr>
            <p:spPr bwMode="auto">
              <a:xfrm>
                <a:off x="2656" y="3464"/>
                <a:ext cx="232" cy="1"/>
              </a:xfrm>
              <a:prstGeom prst="rect">
                <a:avLst/>
              </a:prstGeom>
              <a:solidFill>
                <a:srgbClr val="7A7A7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4" name="Rectangle 120"/>
              <p:cNvSpPr>
                <a:spLocks noChangeArrowheads="1"/>
              </p:cNvSpPr>
              <p:nvPr/>
            </p:nvSpPr>
            <p:spPr bwMode="auto">
              <a:xfrm>
                <a:off x="2656" y="3465"/>
                <a:ext cx="232" cy="1"/>
              </a:xfrm>
              <a:prstGeom prst="rect">
                <a:avLst/>
              </a:prstGeom>
              <a:solidFill>
                <a:srgbClr val="7A7A7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5" name="Rectangle 121"/>
              <p:cNvSpPr>
                <a:spLocks noChangeArrowheads="1"/>
              </p:cNvSpPr>
              <p:nvPr/>
            </p:nvSpPr>
            <p:spPr bwMode="auto">
              <a:xfrm>
                <a:off x="2656" y="3466"/>
                <a:ext cx="232" cy="1"/>
              </a:xfrm>
              <a:prstGeom prst="rect">
                <a:avLst/>
              </a:prstGeom>
              <a:solidFill>
                <a:srgbClr val="7878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6" name="Rectangle 122"/>
              <p:cNvSpPr>
                <a:spLocks noChangeArrowheads="1"/>
              </p:cNvSpPr>
              <p:nvPr/>
            </p:nvSpPr>
            <p:spPr bwMode="auto">
              <a:xfrm>
                <a:off x="2656" y="3467"/>
                <a:ext cx="232" cy="1"/>
              </a:xfrm>
              <a:prstGeom prst="rect">
                <a:avLst/>
              </a:prstGeom>
              <a:solidFill>
                <a:srgbClr val="7878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7" name="Rectangle 123"/>
              <p:cNvSpPr>
                <a:spLocks noChangeArrowheads="1"/>
              </p:cNvSpPr>
              <p:nvPr/>
            </p:nvSpPr>
            <p:spPr bwMode="auto">
              <a:xfrm>
                <a:off x="2656" y="3468"/>
                <a:ext cx="232" cy="2"/>
              </a:xfrm>
              <a:prstGeom prst="rect">
                <a:avLst/>
              </a:prstGeom>
              <a:solidFill>
                <a:srgbClr val="75757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8" name="Rectangle 124"/>
              <p:cNvSpPr>
                <a:spLocks noChangeArrowheads="1"/>
              </p:cNvSpPr>
              <p:nvPr/>
            </p:nvSpPr>
            <p:spPr bwMode="auto">
              <a:xfrm>
                <a:off x="2656" y="3470"/>
                <a:ext cx="232" cy="1"/>
              </a:xfrm>
              <a:prstGeom prst="rect">
                <a:avLst/>
              </a:prstGeom>
              <a:solidFill>
                <a:srgbClr val="75757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49" name="Rectangle 125"/>
              <p:cNvSpPr>
                <a:spLocks noChangeArrowheads="1"/>
              </p:cNvSpPr>
              <p:nvPr/>
            </p:nvSpPr>
            <p:spPr bwMode="auto">
              <a:xfrm>
                <a:off x="2656" y="3471"/>
                <a:ext cx="232" cy="1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0" name="Rectangle 126"/>
              <p:cNvSpPr>
                <a:spLocks noChangeArrowheads="1"/>
              </p:cNvSpPr>
              <p:nvPr/>
            </p:nvSpPr>
            <p:spPr bwMode="auto">
              <a:xfrm>
                <a:off x="2656" y="3472"/>
                <a:ext cx="232" cy="1"/>
              </a:xfrm>
              <a:prstGeom prst="rect">
                <a:avLst/>
              </a:prstGeom>
              <a:solidFill>
                <a:srgbClr val="73737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1" name="Rectangle 127"/>
              <p:cNvSpPr>
                <a:spLocks noChangeArrowheads="1"/>
              </p:cNvSpPr>
              <p:nvPr/>
            </p:nvSpPr>
            <p:spPr bwMode="auto">
              <a:xfrm>
                <a:off x="2656" y="3473"/>
                <a:ext cx="232" cy="1"/>
              </a:xfrm>
              <a:prstGeom prst="rect">
                <a:avLst/>
              </a:prstGeom>
              <a:solidFill>
                <a:srgbClr val="70707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2" name="Rectangle 128"/>
              <p:cNvSpPr>
                <a:spLocks noChangeArrowheads="1"/>
              </p:cNvSpPr>
              <p:nvPr/>
            </p:nvSpPr>
            <p:spPr bwMode="auto">
              <a:xfrm>
                <a:off x="2656" y="3474"/>
                <a:ext cx="232" cy="2"/>
              </a:xfrm>
              <a:prstGeom prst="rect">
                <a:avLst/>
              </a:prstGeom>
              <a:solidFill>
                <a:srgbClr val="70707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3" name="Rectangle 129"/>
              <p:cNvSpPr>
                <a:spLocks noChangeArrowheads="1"/>
              </p:cNvSpPr>
              <p:nvPr/>
            </p:nvSpPr>
            <p:spPr bwMode="auto">
              <a:xfrm>
                <a:off x="2656" y="3476"/>
                <a:ext cx="232" cy="1"/>
              </a:xfrm>
              <a:prstGeom prst="rect">
                <a:avLst/>
              </a:prstGeom>
              <a:solidFill>
                <a:srgbClr val="6E6E6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4" name="Rectangle 130"/>
              <p:cNvSpPr>
                <a:spLocks noChangeArrowheads="1"/>
              </p:cNvSpPr>
              <p:nvPr/>
            </p:nvSpPr>
            <p:spPr bwMode="auto">
              <a:xfrm>
                <a:off x="2656" y="3477"/>
                <a:ext cx="232" cy="1"/>
              </a:xfrm>
              <a:prstGeom prst="rect">
                <a:avLst/>
              </a:prstGeom>
              <a:solidFill>
                <a:srgbClr val="6E6E6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5" name="Rectangle 131"/>
              <p:cNvSpPr>
                <a:spLocks noChangeArrowheads="1"/>
              </p:cNvSpPr>
              <p:nvPr/>
            </p:nvSpPr>
            <p:spPr bwMode="auto">
              <a:xfrm>
                <a:off x="2656" y="3478"/>
                <a:ext cx="232" cy="1"/>
              </a:xfrm>
              <a:prstGeom prst="rect">
                <a:avLst/>
              </a:prstGeom>
              <a:solidFill>
                <a:srgbClr val="6B6B6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6" name="Rectangle 132"/>
              <p:cNvSpPr>
                <a:spLocks noChangeArrowheads="1"/>
              </p:cNvSpPr>
              <p:nvPr/>
            </p:nvSpPr>
            <p:spPr bwMode="auto">
              <a:xfrm>
                <a:off x="2656" y="3479"/>
                <a:ext cx="232" cy="1"/>
              </a:xfrm>
              <a:prstGeom prst="rect">
                <a:avLst/>
              </a:prstGeom>
              <a:solidFill>
                <a:srgbClr val="6B6B6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7" name="Rectangle 133"/>
              <p:cNvSpPr>
                <a:spLocks noChangeArrowheads="1"/>
              </p:cNvSpPr>
              <p:nvPr/>
            </p:nvSpPr>
            <p:spPr bwMode="auto">
              <a:xfrm>
                <a:off x="2656" y="3480"/>
                <a:ext cx="232" cy="2"/>
              </a:xfrm>
              <a:prstGeom prst="rect">
                <a:avLst/>
              </a:prstGeom>
              <a:solidFill>
                <a:srgbClr val="69696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8" name="Rectangle 134"/>
              <p:cNvSpPr>
                <a:spLocks noChangeArrowheads="1"/>
              </p:cNvSpPr>
              <p:nvPr/>
            </p:nvSpPr>
            <p:spPr bwMode="auto">
              <a:xfrm>
                <a:off x="2656" y="3482"/>
                <a:ext cx="232" cy="1"/>
              </a:xfrm>
              <a:prstGeom prst="rect">
                <a:avLst/>
              </a:prstGeom>
              <a:solidFill>
                <a:srgbClr val="69696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59" name="Rectangle 135"/>
              <p:cNvSpPr>
                <a:spLocks noChangeArrowheads="1"/>
              </p:cNvSpPr>
              <p:nvPr/>
            </p:nvSpPr>
            <p:spPr bwMode="auto">
              <a:xfrm>
                <a:off x="2656" y="3483"/>
                <a:ext cx="232" cy="1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0" name="Rectangle 136"/>
              <p:cNvSpPr>
                <a:spLocks noChangeArrowheads="1"/>
              </p:cNvSpPr>
              <p:nvPr/>
            </p:nvSpPr>
            <p:spPr bwMode="auto">
              <a:xfrm>
                <a:off x="2656" y="3484"/>
                <a:ext cx="232" cy="1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1" name="Rectangle 137"/>
              <p:cNvSpPr>
                <a:spLocks noChangeArrowheads="1"/>
              </p:cNvSpPr>
              <p:nvPr/>
            </p:nvSpPr>
            <p:spPr bwMode="auto">
              <a:xfrm>
                <a:off x="2656" y="3485"/>
                <a:ext cx="232" cy="2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2" name="Rectangle 138"/>
              <p:cNvSpPr>
                <a:spLocks noChangeArrowheads="1"/>
              </p:cNvSpPr>
              <p:nvPr/>
            </p:nvSpPr>
            <p:spPr bwMode="auto">
              <a:xfrm>
                <a:off x="2656" y="3487"/>
                <a:ext cx="232" cy="1"/>
              </a:xfrm>
              <a:prstGeom prst="rect">
                <a:avLst/>
              </a:prstGeom>
              <a:solidFill>
                <a:srgbClr val="63636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3" name="Rectangle 139"/>
              <p:cNvSpPr>
                <a:spLocks noChangeArrowheads="1"/>
              </p:cNvSpPr>
              <p:nvPr/>
            </p:nvSpPr>
            <p:spPr bwMode="auto">
              <a:xfrm>
                <a:off x="2656" y="3488"/>
                <a:ext cx="232" cy="1"/>
              </a:xfrm>
              <a:prstGeom prst="rect">
                <a:avLst/>
              </a:prstGeom>
              <a:solidFill>
                <a:srgbClr val="63636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4" name="Rectangle 140"/>
              <p:cNvSpPr>
                <a:spLocks noChangeArrowheads="1"/>
              </p:cNvSpPr>
              <p:nvPr/>
            </p:nvSpPr>
            <p:spPr bwMode="auto">
              <a:xfrm>
                <a:off x="2656" y="3489"/>
                <a:ext cx="232" cy="1"/>
              </a:xfrm>
              <a:prstGeom prst="rect">
                <a:avLst/>
              </a:prstGeom>
              <a:solidFill>
                <a:srgbClr val="61616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5" name="Rectangle 141"/>
              <p:cNvSpPr>
                <a:spLocks noChangeArrowheads="1"/>
              </p:cNvSpPr>
              <p:nvPr/>
            </p:nvSpPr>
            <p:spPr bwMode="auto">
              <a:xfrm>
                <a:off x="2656" y="3490"/>
                <a:ext cx="232" cy="1"/>
              </a:xfrm>
              <a:prstGeom prst="rect">
                <a:avLst/>
              </a:prstGeom>
              <a:solidFill>
                <a:srgbClr val="61616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6" name="Rectangle 142"/>
              <p:cNvSpPr>
                <a:spLocks noChangeArrowheads="1"/>
              </p:cNvSpPr>
              <p:nvPr/>
            </p:nvSpPr>
            <p:spPr bwMode="auto">
              <a:xfrm>
                <a:off x="2656" y="3491"/>
                <a:ext cx="232" cy="2"/>
              </a:xfrm>
              <a:prstGeom prst="rect">
                <a:avLst/>
              </a:prstGeom>
              <a:solidFill>
                <a:srgbClr val="5E5E5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7" name="Rectangle 143"/>
              <p:cNvSpPr>
                <a:spLocks noChangeArrowheads="1"/>
              </p:cNvSpPr>
              <p:nvPr/>
            </p:nvSpPr>
            <p:spPr bwMode="auto">
              <a:xfrm>
                <a:off x="2656" y="3493"/>
                <a:ext cx="232" cy="1"/>
              </a:xfrm>
              <a:prstGeom prst="rect">
                <a:avLst/>
              </a:prstGeom>
              <a:solidFill>
                <a:srgbClr val="5E5E5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8" name="Rectangle 144"/>
              <p:cNvSpPr>
                <a:spLocks noChangeArrowheads="1"/>
              </p:cNvSpPr>
              <p:nvPr/>
            </p:nvSpPr>
            <p:spPr bwMode="auto">
              <a:xfrm>
                <a:off x="2656" y="3494"/>
                <a:ext cx="232" cy="1"/>
              </a:xfrm>
              <a:prstGeom prst="rect">
                <a:avLst/>
              </a:prstGeom>
              <a:solidFill>
                <a:srgbClr val="5C5C5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69" name="Rectangle 145"/>
              <p:cNvSpPr>
                <a:spLocks noChangeArrowheads="1"/>
              </p:cNvSpPr>
              <p:nvPr/>
            </p:nvSpPr>
            <p:spPr bwMode="auto">
              <a:xfrm>
                <a:off x="2656" y="3495"/>
                <a:ext cx="232" cy="1"/>
              </a:xfrm>
              <a:prstGeom prst="rect">
                <a:avLst/>
              </a:prstGeom>
              <a:solidFill>
                <a:srgbClr val="5C5C5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0" name="Rectangle 146"/>
              <p:cNvSpPr>
                <a:spLocks noChangeArrowheads="1"/>
              </p:cNvSpPr>
              <p:nvPr/>
            </p:nvSpPr>
            <p:spPr bwMode="auto">
              <a:xfrm>
                <a:off x="2656" y="3496"/>
                <a:ext cx="232" cy="1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1" name="Rectangle 147"/>
              <p:cNvSpPr>
                <a:spLocks noChangeArrowheads="1"/>
              </p:cNvSpPr>
              <p:nvPr/>
            </p:nvSpPr>
            <p:spPr bwMode="auto">
              <a:xfrm>
                <a:off x="2656" y="3497"/>
                <a:ext cx="232" cy="2"/>
              </a:xfrm>
              <a:prstGeom prst="rect">
                <a:avLst/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2" name="Rectangle 148"/>
              <p:cNvSpPr>
                <a:spLocks noChangeArrowheads="1"/>
              </p:cNvSpPr>
              <p:nvPr/>
            </p:nvSpPr>
            <p:spPr bwMode="auto">
              <a:xfrm>
                <a:off x="2656" y="3499"/>
                <a:ext cx="232" cy="1"/>
              </a:xfrm>
              <a:prstGeom prst="rect">
                <a:avLst/>
              </a:prstGeom>
              <a:solidFill>
                <a:srgbClr val="57575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3" name="Rectangle 149"/>
              <p:cNvSpPr>
                <a:spLocks noChangeArrowheads="1"/>
              </p:cNvSpPr>
              <p:nvPr/>
            </p:nvSpPr>
            <p:spPr bwMode="auto">
              <a:xfrm>
                <a:off x="2656" y="3500"/>
                <a:ext cx="232" cy="1"/>
              </a:xfrm>
              <a:prstGeom prst="rect">
                <a:avLst/>
              </a:prstGeom>
              <a:solidFill>
                <a:srgbClr val="57575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4" name="Rectangle 150"/>
              <p:cNvSpPr>
                <a:spLocks noChangeArrowheads="1"/>
              </p:cNvSpPr>
              <p:nvPr/>
            </p:nvSpPr>
            <p:spPr bwMode="auto">
              <a:xfrm>
                <a:off x="2656" y="3501"/>
                <a:ext cx="232" cy="1"/>
              </a:xfrm>
              <a:prstGeom prst="rect">
                <a:avLst/>
              </a:prstGeom>
              <a:solidFill>
                <a:srgbClr val="54545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5" name="Rectangle 151"/>
              <p:cNvSpPr>
                <a:spLocks noChangeArrowheads="1"/>
              </p:cNvSpPr>
              <p:nvPr/>
            </p:nvSpPr>
            <p:spPr bwMode="auto">
              <a:xfrm>
                <a:off x="2656" y="3502"/>
                <a:ext cx="232" cy="1"/>
              </a:xfrm>
              <a:prstGeom prst="rect">
                <a:avLst/>
              </a:prstGeom>
              <a:solidFill>
                <a:srgbClr val="54545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6" name="Rectangle 152"/>
              <p:cNvSpPr>
                <a:spLocks noChangeArrowheads="1"/>
              </p:cNvSpPr>
              <p:nvPr/>
            </p:nvSpPr>
            <p:spPr bwMode="auto">
              <a:xfrm>
                <a:off x="2656" y="3503"/>
                <a:ext cx="232" cy="2"/>
              </a:xfrm>
              <a:prstGeom prst="rect">
                <a:avLst/>
              </a:prstGeom>
              <a:solidFill>
                <a:srgbClr val="52525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7" name="Rectangle 153"/>
              <p:cNvSpPr>
                <a:spLocks noChangeArrowheads="1"/>
              </p:cNvSpPr>
              <p:nvPr/>
            </p:nvSpPr>
            <p:spPr bwMode="auto">
              <a:xfrm>
                <a:off x="2656" y="3505"/>
                <a:ext cx="232" cy="1"/>
              </a:xfrm>
              <a:prstGeom prst="rect">
                <a:avLst/>
              </a:prstGeom>
              <a:solidFill>
                <a:srgbClr val="52525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8" name="Rectangle 154"/>
              <p:cNvSpPr>
                <a:spLocks noChangeArrowheads="1"/>
              </p:cNvSpPr>
              <p:nvPr/>
            </p:nvSpPr>
            <p:spPr bwMode="auto">
              <a:xfrm>
                <a:off x="2656" y="3506"/>
                <a:ext cx="232" cy="1"/>
              </a:xfrm>
              <a:prstGeom prst="rect">
                <a:avLst/>
              </a:prstGeom>
              <a:solidFill>
                <a:srgbClr val="52525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79" name="Rectangle 155"/>
              <p:cNvSpPr>
                <a:spLocks noChangeArrowheads="1"/>
              </p:cNvSpPr>
              <p:nvPr/>
            </p:nvSpPr>
            <p:spPr bwMode="auto">
              <a:xfrm>
                <a:off x="2656" y="3507"/>
                <a:ext cx="232" cy="1"/>
              </a:xfrm>
              <a:prstGeom prst="rect">
                <a:avLst/>
              </a:prstGeom>
              <a:solidFill>
                <a:srgbClr val="4F4F4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0" name="Rectangle 156"/>
              <p:cNvSpPr>
                <a:spLocks noChangeArrowheads="1"/>
              </p:cNvSpPr>
              <p:nvPr/>
            </p:nvSpPr>
            <p:spPr bwMode="auto">
              <a:xfrm>
                <a:off x="2656" y="3508"/>
                <a:ext cx="232" cy="1"/>
              </a:xfrm>
              <a:prstGeom prst="rect">
                <a:avLst/>
              </a:prstGeom>
              <a:solidFill>
                <a:srgbClr val="4F4F4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1" name="Rectangle 157"/>
              <p:cNvSpPr>
                <a:spLocks noChangeArrowheads="1"/>
              </p:cNvSpPr>
              <p:nvPr/>
            </p:nvSpPr>
            <p:spPr bwMode="auto">
              <a:xfrm>
                <a:off x="2656" y="3509"/>
                <a:ext cx="232" cy="2"/>
              </a:xfrm>
              <a:prstGeom prst="rect">
                <a:avLst/>
              </a:prstGeom>
              <a:solidFill>
                <a:srgbClr val="4D4D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2" name="Rectangle 158"/>
              <p:cNvSpPr>
                <a:spLocks noChangeArrowheads="1"/>
              </p:cNvSpPr>
              <p:nvPr/>
            </p:nvSpPr>
            <p:spPr bwMode="auto">
              <a:xfrm>
                <a:off x="2656" y="3511"/>
                <a:ext cx="232" cy="1"/>
              </a:xfrm>
              <a:prstGeom prst="rect">
                <a:avLst/>
              </a:prstGeom>
              <a:solidFill>
                <a:srgbClr val="4D4D4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3" name="Rectangle 159"/>
              <p:cNvSpPr>
                <a:spLocks noChangeArrowheads="1"/>
              </p:cNvSpPr>
              <p:nvPr/>
            </p:nvSpPr>
            <p:spPr bwMode="auto">
              <a:xfrm>
                <a:off x="2656" y="3512"/>
                <a:ext cx="232" cy="1"/>
              </a:xfrm>
              <a:prstGeom prst="rect">
                <a:avLst/>
              </a:prstGeom>
              <a:solidFill>
                <a:srgbClr val="4A4A4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4" name="Rectangle 160"/>
              <p:cNvSpPr>
                <a:spLocks noChangeArrowheads="1"/>
              </p:cNvSpPr>
              <p:nvPr/>
            </p:nvSpPr>
            <p:spPr bwMode="auto">
              <a:xfrm>
                <a:off x="2656" y="3513"/>
                <a:ext cx="232" cy="1"/>
              </a:xfrm>
              <a:prstGeom prst="rect">
                <a:avLst/>
              </a:prstGeom>
              <a:solidFill>
                <a:srgbClr val="4A4A4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5" name="Rectangle 161"/>
              <p:cNvSpPr>
                <a:spLocks noChangeArrowheads="1"/>
              </p:cNvSpPr>
              <p:nvPr/>
            </p:nvSpPr>
            <p:spPr bwMode="auto">
              <a:xfrm>
                <a:off x="2656" y="3514"/>
                <a:ext cx="232" cy="1"/>
              </a:xfrm>
              <a:prstGeom prst="rect">
                <a:avLst/>
              </a:prstGeom>
              <a:solidFill>
                <a:srgbClr val="47474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6" name="Rectangle 162"/>
              <p:cNvSpPr>
                <a:spLocks noChangeArrowheads="1"/>
              </p:cNvSpPr>
              <p:nvPr/>
            </p:nvSpPr>
            <p:spPr bwMode="auto">
              <a:xfrm>
                <a:off x="2656" y="3515"/>
                <a:ext cx="232" cy="2"/>
              </a:xfrm>
              <a:prstGeom prst="rect">
                <a:avLst/>
              </a:prstGeom>
              <a:solidFill>
                <a:srgbClr val="47474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7" name="Rectangle 163"/>
              <p:cNvSpPr>
                <a:spLocks noChangeArrowheads="1"/>
              </p:cNvSpPr>
              <p:nvPr/>
            </p:nvSpPr>
            <p:spPr bwMode="auto">
              <a:xfrm>
                <a:off x="2656" y="3517"/>
                <a:ext cx="232" cy="1"/>
              </a:xfrm>
              <a:prstGeom prst="rect">
                <a:avLst/>
              </a:prstGeom>
              <a:solidFill>
                <a:srgbClr val="4545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8" name="Rectangle 164"/>
              <p:cNvSpPr>
                <a:spLocks noChangeArrowheads="1"/>
              </p:cNvSpPr>
              <p:nvPr/>
            </p:nvSpPr>
            <p:spPr bwMode="auto">
              <a:xfrm>
                <a:off x="2656" y="3518"/>
                <a:ext cx="232" cy="1"/>
              </a:xfrm>
              <a:prstGeom prst="rect">
                <a:avLst/>
              </a:prstGeom>
              <a:solidFill>
                <a:srgbClr val="4545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89" name="Rectangle 165"/>
              <p:cNvSpPr>
                <a:spLocks noChangeArrowheads="1"/>
              </p:cNvSpPr>
              <p:nvPr/>
            </p:nvSpPr>
            <p:spPr bwMode="auto">
              <a:xfrm>
                <a:off x="2656" y="3519"/>
                <a:ext cx="232" cy="1"/>
              </a:xfrm>
              <a:prstGeom prst="rect">
                <a:avLst/>
              </a:prstGeom>
              <a:solidFill>
                <a:srgbClr val="4242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0" name="Rectangle 166"/>
              <p:cNvSpPr>
                <a:spLocks noChangeArrowheads="1"/>
              </p:cNvSpPr>
              <p:nvPr/>
            </p:nvSpPr>
            <p:spPr bwMode="auto">
              <a:xfrm>
                <a:off x="2656" y="3520"/>
                <a:ext cx="232" cy="1"/>
              </a:xfrm>
              <a:prstGeom prst="rect">
                <a:avLst/>
              </a:prstGeom>
              <a:solidFill>
                <a:srgbClr val="4242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1" name="Rectangle 167"/>
              <p:cNvSpPr>
                <a:spLocks noChangeArrowheads="1"/>
              </p:cNvSpPr>
              <p:nvPr/>
            </p:nvSpPr>
            <p:spPr bwMode="auto">
              <a:xfrm>
                <a:off x="2656" y="3521"/>
                <a:ext cx="232" cy="2"/>
              </a:xfrm>
              <a:prstGeom prst="rect">
                <a:avLst/>
              </a:prstGeom>
              <a:solidFill>
                <a:srgbClr val="4040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2" name="Rectangle 168"/>
              <p:cNvSpPr>
                <a:spLocks noChangeArrowheads="1"/>
              </p:cNvSpPr>
              <p:nvPr/>
            </p:nvSpPr>
            <p:spPr bwMode="auto">
              <a:xfrm>
                <a:off x="2656" y="3523"/>
                <a:ext cx="232" cy="1"/>
              </a:xfrm>
              <a:prstGeom prst="rect">
                <a:avLst/>
              </a:prstGeom>
              <a:solidFill>
                <a:srgbClr val="4040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3" name="Rectangle 169"/>
              <p:cNvSpPr>
                <a:spLocks noChangeArrowheads="1"/>
              </p:cNvSpPr>
              <p:nvPr/>
            </p:nvSpPr>
            <p:spPr bwMode="auto">
              <a:xfrm>
                <a:off x="2656" y="3524"/>
                <a:ext cx="232" cy="1"/>
              </a:xfrm>
              <a:prstGeom prst="rect">
                <a:avLst/>
              </a:prstGeom>
              <a:solidFill>
                <a:srgbClr val="3D3D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4" name="Rectangle 170"/>
              <p:cNvSpPr>
                <a:spLocks noChangeArrowheads="1"/>
              </p:cNvSpPr>
              <p:nvPr/>
            </p:nvSpPr>
            <p:spPr bwMode="auto">
              <a:xfrm>
                <a:off x="2656" y="3525"/>
                <a:ext cx="232" cy="1"/>
              </a:xfrm>
              <a:prstGeom prst="rect">
                <a:avLst/>
              </a:prstGeom>
              <a:solidFill>
                <a:srgbClr val="3D3D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5" name="Rectangle 171"/>
              <p:cNvSpPr>
                <a:spLocks noChangeArrowheads="1"/>
              </p:cNvSpPr>
              <p:nvPr/>
            </p:nvSpPr>
            <p:spPr bwMode="auto">
              <a:xfrm>
                <a:off x="2656" y="3526"/>
                <a:ext cx="232" cy="2"/>
              </a:xfrm>
              <a:prstGeom prst="rect">
                <a:avLst/>
              </a:prstGeom>
              <a:solidFill>
                <a:srgbClr val="3D3D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6" name="Rectangle 172"/>
              <p:cNvSpPr>
                <a:spLocks noChangeArrowheads="1"/>
              </p:cNvSpPr>
              <p:nvPr/>
            </p:nvSpPr>
            <p:spPr bwMode="auto">
              <a:xfrm>
                <a:off x="2656" y="3528"/>
                <a:ext cx="232" cy="1"/>
              </a:xfrm>
              <a:prstGeom prst="rect">
                <a:avLst/>
              </a:prstGeom>
              <a:solidFill>
                <a:srgbClr val="3B3B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7" name="Rectangle 173"/>
              <p:cNvSpPr>
                <a:spLocks noChangeArrowheads="1"/>
              </p:cNvSpPr>
              <p:nvPr/>
            </p:nvSpPr>
            <p:spPr bwMode="auto">
              <a:xfrm>
                <a:off x="2656" y="3529"/>
                <a:ext cx="232" cy="1"/>
              </a:xfrm>
              <a:prstGeom prst="rect">
                <a:avLst/>
              </a:prstGeom>
              <a:solidFill>
                <a:srgbClr val="3B3B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8" name="Rectangle 174"/>
              <p:cNvSpPr>
                <a:spLocks noChangeArrowheads="1"/>
              </p:cNvSpPr>
              <p:nvPr/>
            </p:nvSpPr>
            <p:spPr bwMode="auto">
              <a:xfrm>
                <a:off x="2656" y="3530"/>
                <a:ext cx="232" cy="1"/>
              </a:xfrm>
              <a:prstGeom prst="rect">
                <a:avLst/>
              </a:prstGeom>
              <a:solidFill>
                <a:srgbClr val="3838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199" name="Rectangle 175"/>
              <p:cNvSpPr>
                <a:spLocks noChangeArrowheads="1"/>
              </p:cNvSpPr>
              <p:nvPr/>
            </p:nvSpPr>
            <p:spPr bwMode="auto">
              <a:xfrm>
                <a:off x="2656" y="3531"/>
                <a:ext cx="232" cy="1"/>
              </a:xfrm>
              <a:prstGeom prst="rect">
                <a:avLst/>
              </a:prstGeom>
              <a:solidFill>
                <a:srgbClr val="3838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0" name="Rectangle 176"/>
              <p:cNvSpPr>
                <a:spLocks noChangeArrowheads="1"/>
              </p:cNvSpPr>
              <p:nvPr/>
            </p:nvSpPr>
            <p:spPr bwMode="auto">
              <a:xfrm>
                <a:off x="2656" y="3532"/>
                <a:ext cx="232" cy="2"/>
              </a:xfrm>
              <a:prstGeom prst="rect">
                <a:avLst/>
              </a:prstGeom>
              <a:solidFill>
                <a:srgbClr val="3636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1" name="Rectangle 177"/>
              <p:cNvSpPr>
                <a:spLocks noChangeArrowheads="1"/>
              </p:cNvSpPr>
              <p:nvPr/>
            </p:nvSpPr>
            <p:spPr bwMode="auto">
              <a:xfrm>
                <a:off x="2656" y="3534"/>
                <a:ext cx="232" cy="1"/>
              </a:xfrm>
              <a:prstGeom prst="rect">
                <a:avLst/>
              </a:prstGeom>
              <a:solidFill>
                <a:srgbClr val="3636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2" name="Rectangle 178"/>
              <p:cNvSpPr>
                <a:spLocks noChangeArrowheads="1"/>
              </p:cNvSpPr>
              <p:nvPr/>
            </p:nvSpPr>
            <p:spPr bwMode="auto">
              <a:xfrm>
                <a:off x="2656" y="3535"/>
                <a:ext cx="232" cy="1"/>
              </a:xfrm>
              <a:prstGeom prst="rect">
                <a:avLst/>
              </a:prstGeom>
              <a:solidFill>
                <a:srgbClr val="33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3" name="Rectangle 179"/>
              <p:cNvSpPr>
                <a:spLocks noChangeArrowheads="1"/>
              </p:cNvSpPr>
              <p:nvPr/>
            </p:nvSpPr>
            <p:spPr bwMode="auto">
              <a:xfrm>
                <a:off x="2656" y="3536"/>
                <a:ext cx="232" cy="1"/>
              </a:xfrm>
              <a:prstGeom prst="rect">
                <a:avLst/>
              </a:prstGeom>
              <a:solidFill>
                <a:srgbClr val="33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4" name="Rectangle 180"/>
              <p:cNvSpPr>
                <a:spLocks noChangeArrowheads="1"/>
              </p:cNvSpPr>
              <p:nvPr/>
            </p:nvSpPr>
            <p:spPr bwMode="auto">
              <a:xfrm>
                <a:off x="2656" y="3537"/>
                <a:ext cx="232" cy="1"/>
              </a:xfrm>
              <a:prstGeom prst="rect">
                <a:avLst/>
              </a:prstGeom>
              <a:solidFill>
                <a:srgbClr val="3030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5" name="Rectangle 181"/>
              <p:cNvSpPr>
                <a:spLocks noChangeArrowheads="1"/>
              </p:cNvSpPr>
              <p:nvPr/>
            </p:nvSpPr>
            <p:spPr bwMode="auto">
              <a:xfrm>
                <a:off x="2656" y="3538"/>
                <a:ext cx="232" cy="2"/>
              </a:xfrm>
              <a:prstGeom prst="rect">
                <a:avLst/>
              </a:prstGeom>
              <a:solidFill>
                <a:srgbClr val="3030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6" name="Rectangle 182"/>
              <p:cNvSpPr>
                <a:spLocks noChangeArrowheads="1"/>
              </p:cNvSpPr>
              <p:nvPr/>
            </p:nvSpPr>
            <p:spPr bwMode="auto">
              <a:xfrm>
                <a:off x="2656" y="3540"/>
                <a:ext cx="232" cy="1"/>
              </a:xfrm>
              <a:prstGeom prst="rect">
                <a:avLst/>
              </a:prstGeom>
              <a:solidFill>
                <a:srgbClr val="2E2E2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7" name="Rectangle 183"/>
              <p:cNvSpPr>
                <a:spLocks noChangeArrowheads="1"/>
              </p:cNvSpPr>
              <p:nvPr/>
            </p:nvSpPr>
            <p:spPr bwMode="auto">
              <a:xfrm>
                <a:off x="2656" y="3541"/>
                <a:ext cx="232" cy="1"/>
              </a:xfrm>
              <a:prstGeom prst="rect">
                <a:avLst/>
              </a:prstGeom>
              <a:solidFill>
                <a:srgbClr val="2E2E2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8" name="Rectangle 184"/>
              <p:cNvSpPr>
                <a:spLocks noChangeArrowheads="1"/>
              </p:cNvSpPr>
              <p:nvPr/>
            </p:nvSpPr>
            <p:spPr bwMode="auto">
              <a:xfrm>
                <a:off x="2656" y="3542"/>
                <a:ext cx="232" cy="1"/>
              </a:xfrm>
              <a:prstGeom prst="rect">
                <a:avLst/>
              </a:prstGeom>
              <a:solidFill>
                <a:srgbClr val="2B2B2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09" name="Rectangle 185"/>
              <p:cNvSpPr>
                <a:spLocks noChangeArrowheads="1"/>
              </p:cNvSpPr>
              <p:nvPr/>
            </p:nvSpPr>
            <p:spPr bwMode="auto">
              <a:xfrm>
                <a:off x="2656" y="3543"/>
                <a:ext cx="232" cy="1"/>
              </a:xfrm>
              <a:prstGeom prst="rect">
                <a:avLst/>
              </a:prstGeom>
              <a:solidFill>
                <a:srgbClr val="2B2B2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0" name="Rectangle 186"/>
              <p:cNvSpPr>
                <a:spLocks noChangeArrowheads="1"/>
              </p:cNvSpPr>
              <p:nvPr/>
            </p:nvSpPr>
            <p:spPr bwMode="auto">
              <a:xfrm>
                <a:off x="2656" y="3544"/>
                <a:ext cx="232" cy="2"/>
              </a:xfrm>
              <a:prstGeom prst="rect">
                <a:avLst/>
              </a:prstGeom>
              <a:solidFill>
                <a:srgbClr val="29292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1" name="Rectangle 187"/>
              <p:cNvSpPr>
                <a:spLocks noChangeArrowheads="1"/>
              </p:cNvSpPr>
              <p:nvPr/>
            </p:nvSpPr>
            <p:spPr bwMode="auto">
              <a:xfrm>
                <a:off x="2656" y="3546"/>
                <a:ext cx="232" cy="1"/>
              </a:xfrm>
              <a:prstGeom prst="rect">
                <a:avLst/>
              </a:prstGeom>
              <a:solidFill>
                <a:srgbClr val="29292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2" name="Rectangle 188"/>
              <p:cNvSpPr>
                <a:spLocks noChangeArrowheads="1"/>
              </p:cNvSpPr>
              <p:nvPr/>
            </p:nvSpPr>
            <p:spPr bwMode="auto">
              <a:xfrm>
                <a:off x="2656" y="3547"/>
                <a:ext cx="232" cy="1"/>
              </a:xfrm>
              <a:prstGeom prst="rect">
                <a:avLst/>
              </a:prstGeom>
              <a:solidFill>
                <a:srgbClr val="29292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3" name="Rectangle 189"/>
              <p:cNvSpPr>
                <a:spLocks noChangeArrowheads="1"/>
              </p:cNvSpPr>
              <p:nvPr/>
            </p:nvSpPr>
            <p:spPr bwMode="auto">
              <a:xfrm>
                <a:off x="2656" y="3548"/>
                <a:ext cx="232" cy="1"/>
              </a:xfrm>
              <a:prstGeom prst="rect">
                <a:avLst/>
              </a:prstGeom>
              <a:solidFill>
                <a:srgbClr val="26262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4" name="Rectangle 190"/>
              <p:cNvSpPr>
                <a:spLocks noChangeArrowheads="1"/>
              </p:cNvSpPr>
              <p:nvPr/>
            </p:nvSpPr>
            <p:spPr bwMode="auto">
              <a:xfrm>
                <a:off x="2656" y="3549"/>
                <a:ext cx="232" cy="1"/>
              </a:xfrm>
              <a:prstGeom prst="rect">
                <a:avLst/>
              </a:prstGeom>
              <a:solidFill>
                <a:srgbClr val="26262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5" name="Rectangle 191"/>
              <p:cNvSpPr>
                <a:spLocks noChangeArrowheads="1"/>
              </p:cNvSpPr>
              <p:nvPr/>
            </p:nvSpPr>
            <p:spPr bwMode="auto">
              <a:xfrm>
                <a:off x="2656" y="3550"/>
                <a:ext cx="232" cy="2"/>
              </a:xfrm>
              <a:prstGeom prst="rect">
                <a:avLst/>
              </a:prstGeom>
              <a:solidFill>
                <a:srgbClr val="2424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6" name="Rectangle 192"/>
              <p:cNvSpPr>
                <a:spLocks noChangeArrowheads="1"/>
              </p:cNvSpPr>
              <p:nvPr/>
            </p:nvSpPr>
            <p:spPr bwMode="auto">
              <a:xfrm>
                <a:off x="2656" y="3552"/>
                <a:ext cx="232" cy="1"/>
              </a:xfrm>
              <a:prstGeom prst="rect">
                <a:avLst/>
              </a:prstGeom>
              <a:solidFill>
                <a:srgbClr val="2424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7" name="Rectangle 193"/>
              <p:cNvSpPr>
                <a:spLocks noChangeArrowheads="1"/>
              </p:cNvSpPr>
              <p:nvPr/>
            </p:nvSpPr>
            <p:spPr bwMode="auto">
              <a:xfrm>
                <a:off x="2656" y="3553"/>
                <a:ext cx="232" cy="1"/>
              </a:xfrm>
              <a:prstGeom prst="rect">
                <a:avLst/>
              </a:prstGeom>
              <a:solidFill>
                <a:srgbClr val="2121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8" name="Rectangle 194"/>
              <p:cNvSpPr>
                <a:spLocks noChangeArrowheads="1"/>
              </p:cNvSpPr>
              <p:nvPr/>
            </p:nvSpPr>
            <p:spPr bwMode="auto">
              <a:xfrm>
                <a:off x="2656" y="3554"/>
                <a:ext cx="232" cy="1"/>
              </a:xfrm>
              <a:prstGeom prst="rect">
                <a:avLst/>
              </a:prstGeom>
              <a:solidFill>
                <a:srgbClr val="2121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19" name="Rectangle 195"/>
              <p:cNvSpPr>
                <a:spLocks noChangeArrowheads="1"/>
              </p:cNvSpPr>
              <p:nvPr/>
            </p:nvSpPr>
            <p:spPr bwMode="auto">
              <a:xfrm>
                <a:off x="2656" y="3555"/>
                <a:ext cx="232" cy="1"/>
              </a:xfrm>
              <a:prstGeom prst="rect">
                <a:avLst/>
              </a:prstGeom>
              <a:solidFill>
                <a:srgbClr val="1F1F1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0" name="Rectangle 196"/>
              <p:cNvSpPr>
                <a:spLocks noChangeArrowheads="1"/>
              </p:cNvSpPr>
              <p:nvPr/>
            </p:nvSpPr>
            <p:spPr bwMode="auto">
              <a:xfrm>
                <a:off x="2656" y="3556"/>
                <a:ext cx="232" cy="2"/>
              </a:xfrm>
              <a:prstGeom prst="rect">
                <a:avLst/>
              </a:prstGeom>
              <a:solidFill>
                <a:srgbClr val="1F1F1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1" name="Rectangle 197"/>
              <p:cNvSpPr>
                <a:spLocks noChangeArrowheads="1"/>
              </p:cNvSpPr>
              <p:nvPr/>
            </p:nvSpPr>
            <p:spPr bwMode="auto">
              <a:xfrm>
                <a:off x="2656" y="3558"/>
                <a:ext cx="232" cy="1"/>
              </a:xfrm>
              <a:prstGeom prst="rect">
                <a:avLst/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2" name="Rectangle 198"/>
              <p:cNvSpPr>
                <a:spLocks noChangeArrowheads="1"/>
              </p:cNvSpPr>
              <p:nvPr/>
            </p:nvSpPr>
            <p:spPr bwMode="auto">
              <a:xfrm>
                <a:off x="2656" y="3559"/>
                <a:ext cx="232" cy="1"/>
              </a:xfrm>
              <a:prstGeom prst="rect">
                <a:avLst/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3" name="Rectangle 199"/>
              <p:cNvSpPr>
                <a:spLocks noChangeArrowheads="1"/>
              </p:cNvSpPr>
              <p:nvPr/>
            </p:nvSpPr>
            <p:spPr bwMode="auto">
              <a:xfrm>
                <a:off x="2656" y="3560"/>
                <a:ext cx="232" cy="1"/>
              </a:xfrm>
              <a:prstGeom prst="rect">
                <a:avLst/>
              </a:prstGeom>
              <a:solidFill>
                <a:srgbClr val="1A1A1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4" name="Rectangle 200"/>
              <p:cNvSpPr>
                <a:spLocks noChangeArrowheads="1"/>
              </p:cNvSpPr>
              <p:nvPr/>
            </p:nvSpPr>
            <p:spPr bwMode="auto">
              <a:xfrm>
                <a:off x="2656" y="3561"/>
                <a:ext cx="232" cy="2"/>
              </a:xfrm>
              <a:prstGeom prst="rect">
                <a:avLst/>
              </a:prstGeom>
              <a:solidFill>
                <a:srgbClr val="1A1A1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5" name="Rectangle 201"/>
              <p:cNvSpPr>
                <a:spLocks noChangeArrowheads="1"/>
              </p:cNvSpPr>
              <p:nvPr/>
            </p:nvSpPr>
            <p:spPr bwMode="auto">
              <a:xfrm>
                <a:off x="2656" y="3563"/>
                <a:ext cx="232" cy="1"/>
              </a:xfrm>
              <a:prstGeom prst="rect">
                <a:avLst/>
              </a:prstGeom>
              <a:solidFill>
                <a:srgbClr val="1717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6" name="Rectangle 202"/>
              <p:cNvSpPr>
                <a:spLocks noChangeArrowheads="1"/>
              </p:cNvSpPr>
              <p:nvPr/>
            </p:nvSpPr>
            <p:spPr bwMode="auto">
              <a:xfrm>
                <a:off x="2656" y="3564"/>
                <a:ext cx="232" cy="1"/>
              </a:xfrm>
              <a:prstGeom prst="rect">
                <a:avLst/>
              </a:prstGeom>
              <a:solidFill>
                <a:srgbClr val="1717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7" name="Rectangle 203"/>
              <p:cNvSpPr>
                <a:spLocks noChangeArrowheads="1"/>
              </p:cNvSpPr>
              <p:nvPr/>
            </p:nvSpPr>
            <p:spPr bwMode="auto">
              <a:xfrm>
                <a:off x="2656" y="3565"/>
                <a:ext cx="232" cy="1"/>
              </a:xfrm>
              <a:prstGeom prst="rect">
                <a:avLst/>
              </a:prstGeom>
              <a:solidFill>
                <a:srgbClr val="14141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8" name="Rectangle 204"/>
              <p:cNvSpPr>
                <a:spLocks noChangeArrowheads="1"/>
              </p:cNvSpPr>
              <p:nvPr/>
            </p:nvSpPr>
            <p:spPr bwMode="auto">
              <a:xfrm>
                <a:off x="2656" y="3566"/>
                <a:ext cx="232" cy="1"/>
              </a:xfrm>
              <a:prstGeom prst="rect">
                <a:avLst/>
              </a:prstGeom>
              <a:solidFill>
                <a:srgbClr val="14141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29" name="Rectangle 205"/>
              <p:cNvSpPr>
                <a:spLocks noChangeArrowheads="1"/>
              </p:cNvSpPr>
              <p:nvPr/>
            </p:nvSpPr>
            <p:spPr bwMode="auto">
              <a:xfrm>
                <a:off x="2656" y="3567"/>
                <a:ext cx="232" cy="2"/>
              </a:xfrm>
              <a:prstGeom prst="rect">
                <a:avLst/>
              </a:prstGeom>
              <a:solidFill>
                <a:srgbClr val="14141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30" name="Rectangle 206"/>
              <p:cNvSpPr>
                <a:spLocks noChangeArrowheads="1"/>
              </p:cNvSpPr>
              <p:nvPr/>
            </p:nvSpPr>
            <p:spPr bwMode="auto">
              <a:xfrm>
                <a:off x="2656" y="3569"/>
                <a:ext cx="232" cy="1"/>
              </a:xfrm>
              <a:prstGeom prst="rect">
                <a:avLst/>
              </a:prstGeom>
              <a:solidFill>
                <a:srgbClr val="12121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31" name="Rectangle 207"/>
              <p:cNvSpPr>
                <a:spLocks noChangeArrowheads="1"/>
              </p:cNvSpPr>
              <p:nvPr/>
            </p:nvSpPr>
            <p:spPr bwMode="auto">
              <a:xfrm>
                <a:off x="2656" y="3570"/>
                <a:ext cx="232" cy="1"/>
              </a:xfrm>
              <a:prstGeom prst="rect">
                <a:avLst/>
              </a:prstGeom>
              <a:solidFill>
                <a:srgbClr val="12121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32" name="Rectangle 208"/>
              <p:cNvSpPr>
                <a:spLocks noChangeArrowheads="1"/>
              </p:cNvSpPr>
              <p:nvPr/>
            </p:nvSpPr>
            <p:spPr bwMode="auto">
              <a:xfrm>
                <a:off x="2656" y="3571"/>
                <a:ext cx="232" cy="1"/>
              </a:xfrm>
              <a:prstGeom prst="rect">
                <a:avLst/>
              </a:prstGeom>
              <a:solidFill>
                <a:srgbClr val="0F0F0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33" name="Rectangle 209"/>
              <p:cNvSpPr>
                <a:spLocks noChangeArrowheads="1"/>
              </p:cNvSpPr>
              <p:nvPr/>
            </p:nvSpPr>
            <p:spPr bwMode="auto">
              <a:xfrm>
                <a:off x="2656" y="3572"/>
                <a:ext cx="232" cy="1"/>
              </a:xfrm>
              <a:prstGeom prst="rect">
                <a:avLst/>
              </a:prstGeom>
              <a:solidFill>
                <a:srgbClr val="0F0F0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  <p:sp>
            <p:nvSpPr>
              <p:cNvPr id="1234" name="Rectangle 210"/>
              <p:cNvSpPr>
                <a:spLocks noChangeArrowheads="1"/>
              </p:cNvSpPr>
              <p:nvPr/>
            </p:nvSpPr>
            <p:spPr bwMode="auto">
              <a:xfrm>
                <a:off x="2656" y="3573"/>
                <a:ext cx="232" cy="2"/>
              </a:xfrm>
              <a:prstGeom prst="rect">
                <a:avLst/>
              </a:prstGeom>
              <a:solidFill>
                <a:srgbClr val="0D0D0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MX" dirty="0"/>
              </a:p>
            </p:txBody>
          </p:sp>
        </p:grpSp>
        <p:sp>
          <p:nvSpPr>
            <p:cNvPr id="1236" name="Rectangle 212"/>
            <p:cNvSpPr>
              <a:spLocks noChangeArrowheads="1"/>
            </p:cNvSpPr>
            <p:nvPr/>
          </p:nvSpPr>
          <p:spPr bwMode="auto">
            <a:xfrm>
              <a:off x="2656" y="3575"/>
              <a:ext cx="232" cy="1"/>
            </a:xfrm>
            <a:prstGeom prst="rect">
              <a:avLst/>
            </a:prstGeom>
            <a:solidFill>
              <a:srgbClr val="0D0D0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37" name="Rectangle 213"/>
            <p:cNvSpPr>
              <a:spLocks noChangeArrowheads="1"/>
            </p:cNvSpPr>
            <p:nvPr/>
          </p:nvSpPr>
          <p:spPr bwMode="auto">
            <a:xfrm>
              <a:off x="2656" y="3576"/>
              <a:ext cx="232" cy="1"/>
            </a:xfrm>
            <a:prstGeom prst="rect">
              <a:avLst/>
            </a:prstGeom>
            <a:solidFill>
              <a:srgbClr val="0A0A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38" name="Rectangle 214"/>
            <p:cNvSpPr>
              <a:spLocks noChangeArrowheads="1"/>
            </p:cNvSpPr>
            <p:nvPr/>
          </p:nvSpPr>
          <p:spPr bwMode="auto">
            <a:xfrm>
              <a:off x="2656" y="3577"/>
              <a:ext cx="232" cy="1"/>
            </a:xfrm>
            <a:prstGeom prst="rect">
              <a:avLst/>
            </a:prstGeom>
            <a:solidFill>
              <a:srgbClr val="0A0A0A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39" name="Rectangle 215"/>
            <p:cNvSpPr>
              <a:spLocks noChangeArrowheads="1"/>
            </p:cNvSpPr>
            <p:nvPr/>
          </p:nvSpPr>
          <p:spPr bwMode="auto">
            <a:xfrm>
              <a:off x="2656" y="3578"/>
              <a:ext cx="232" cy="1"/>
            </a:xfrm>
            <a:prstGeom prst="rect">
              <a:avLst/>
            </a:prstGeom>
            <a:solidFill>
              <a:srgbClr val="08080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0" name="Rectangle 216"/>
            <p:cNvSpPr>
              <a:spLocks noChangeArrowheads="1"/>
            </p:cNvSpPr>
            <p:nvPr/>
          </p:nvSpPr>
          <p:spPr bwMode="auto">
            <a:xfrm>
              <a:off x="2656" y="3579"/>
              <a:ext cx="232" cy="2"/>
            </a:xfrm>
            <a:prstGeom prst="rect">
              <a:avLst/>
            </a:prstGeom>
            <a:solidFill>
              <a:srgbClr val="08080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1" name="Rectangle 217"/>
            <p:cNvSpPr>
              <a:spLocks noChangeArrowheads="1"/>
            </p:cNvSpPr>
            <p:nvPr/>
          </p:nvSpPr>
          <p:spPr bwMode="auto">
            <a:xfrm>
              <a:off x="2656" y="3581"/>
              <a:ext cx="232" cy="1"/>
            </a:xfrm>
            <a:prstGeom prst="rect">
              <a:avLst/>
            </a:prstGeom>
            <a:solidFill>
              <a:srgbClr val="05050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2" name="Rectangle 218"/>
            <p:cNvSpPr>
              <a:spLocks noChangeArrowheads="1"/>
            </p:cNvSpPr>
            <p:nvPr/>
          </p:nvSpPr>
          <p:spPr bwMode="auto">
            <a:xfrm>
              <a:off x="2656" y="3582"/>
              <a:ext cx="232" cy="1"/>
            </a:xfrm>
            <a:prstGeom prst="rect">
              <a:avLst/>
            </a:prstGeom>
            <a:solidFill>
              <a:srgbClr val="05050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3" name="Rectangle 219"/>
            <p:cNvSpPr>
              <a:spLocks noChangeArrowheads="1"/>
            </p:cNvSpPr>
            <p:nvPr/>
          </p:nvSpPr>
          <p:spPr bwMode="auto">
            <a:xfrm>
              <a:off x="2656" y="3583"/>
              <a:ext cx="232" cy="1"/>
            </a:xfrm>
            <a:prstGeom prst="rect">
              <a:avLst/>
            </a:prstGeom>
            <a:solidFill>
              <a:srgbClr val="03030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4" name="Rectangle 220"/>
            <p:cNvSpPr>
              <a:spLocks noChangeArrowheads="1"/>
            </p:cNvSpPr>
            <p:nvPr/>
          </p:nvSpPr>
          <p:spPr bwMode="auto">
            <a:xfrm>
              <a:off x="2656" y="3584"/>
              <a:ext cx="232" cy="1"/>
            </a:xfrm>
            <a:prstGeom prst="rect">
              <a:avLst/>
            </a:prstGeom>
            <a:solidFill>
              <a:srgbClr val="03030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5" name="Rectangle 221"/>
            <p:cNvSpPr>
              <a:spLocks noChangeArrowheads="1"/>
            </p:cNvSpPr>
            <p:nvPr/>
          </p:nvSpPr>
          <p:spPr bwMode="auto">
            <a:xfrm>
              <a:off x="2656" y="3585"/>
              <a:ext cx="232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6" name="Rectangle 222"/>
            <p:cNvSpPr>
              <a:spLocks noChangeArrowheads="1"/>
            </p:cNvSpPr>
            <p:nvPr/>
          </p:nvSpPr>
          <p:spPr bwMode="auto">
            <a:xfrm>
              <a:off x="2656" y="3587"/>
              <a:ext cx="232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7" name="Rectangle 223"/>
            <p:cNvSpPr>
              <a:spLocks noChangeArrowheads="1"/>
            </p:cNvSpPr>
            <p:nvPr/>
          </p:nvSpPr>
          <p:spPr bwMode="auto">
            <a:xfrm>
              <a:off x="2656" y="3588"/>
              <a:ext cx="232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8" name="Line 224"/>
            <p:cNvSpPr>
              <a:spLocks noChangeShapeType="1"/>
            </p:cNvSpPr>
            <p:nvPr/>
          </p:nvSpPr>
          <p:spPr bwMode="auto">
            <a:xfrm>
              <a:off x="2888" y="3588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249" name="Rectangle 225"/>
            <p:cNvSpPr>
              <a:spLocks noChangeArrowheads="1"/>
            </p:cNvSpPr>
            <p:nvPr/>
          </p:nvSpPr>
          <p:spPr bwMode="auto">
            <a:xfrm>
              <a:off x="2953" y="3541"/>
              <a:ext cx="34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2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Low</a:t>
              </a:r>
              <a:r>
                <a:rPr kumimoji="0" lang="es-MX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: -1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1142984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7" name="236 Rectángulo"/>
          <p:cNvSpPr/>
          <p:nvPr/>
        </p:nvSpPr>
        <p:spPr>
          <a:xfrm>
            <a:off x="0" y="1844824"/>
            <a:ext cx="161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Imagen fecha 1</a:t>
            </a:r>
            <a:endParaRPr lang="es-MX" dirty="0"/>
          </a:p>
        </p:txBody>
      </p:sp>
      <p:sp>
        <p:nvSpPr>
          <p:cNvPr id="238" name="237 Rectángulo"/>
          <p:cNvSpPr/>
          <p:nvPr/>
        </p:nvSpPr>
        <p:spPr>
          <a:xfrm>
            <a:off x="3203848" y="4437112"/>
            <a:ext cx="161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Imagen fecha 2</a:t>
            </a:r>
            <a:endParaRPr lang="es-MX" dirty="0"/>
          </a:p>
        </p:txBody>
      </p:sp>
      <p:sp>
        <p:nvSpPr>
          <p:cNvPr id="239" name="238 Rectángulo"/>
          <p:cNvSpPr/>
          <p:nvPr/>
        </p:nvSpPr>
        <p:spPr>
          <a:xfrm>
            <a:off x="3131840" y="833292"/>
            <a:ext cx="161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Imagen fecha 1</a:t>
            </a:r>
            <a:endParaRPr lang="es-MX" dirty="0"/>
          </a:p>
        </p:txBody>
      </p:sp>
      <p:sp>
        <p:nvSpPr>
          <p:cNvPr id="240" name="239 CuadroTexto"/>
          <p:cNvSpPr txBox="1"/>
          <p:nvPr/>
        </p:nvSpPr>
        <p:spPr>
          <a:xfrm>
            <a:off x="857224" y="135729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EVI </a:t>
            </a:r>
            <a:endParaRPr lang="es-MX" dirty="0"/>
          </a:p>
        </p:txBody>
      </p:sp>
      <p:sp>
        <p:nvSpPr>
          <p:cNvPr id="241" name="240 CuadroTexto"/>
          <p:cNvSpPr txBox="1"/>
          <p:nvPr/>
        </p:nvSpPr>
        <p:spPr>
          <a:xfrm>
            <a:off x="4286248" y="50004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 NBR</a:t>
            </a:r>
            <a:endParaRPr lang="es-MX" dirty="0"/>
          </a:p>
        </p:txBody>
      </p:sp>
      <p:sp>
        <p:nvSpPr>
          <p:cNvPr id="242" name="241 CuadroTexto"/>
          <p:cNvSpPr txBox="1"/>
          <p:nvPr/>
        </p:nvSpPr>
        <p:spPr>
          <a:xfrm>
            <a:off x="7286644" y="142873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 </a:t>
            </a:r>
            <a:r>
              <a:rPr lang="es-MX" dirty="0" err="1" smtClean="0"/>
              <a:t>dNBR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71470" y="857232"/>
            <a:ext cx="935834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C00000"/>
                </a:solidFill>
              </a:rPr>
              <a:t>Establecimiento de umbrales con los siguientes puntos:</a:t>
            </a:r>
          </a:p>
          <a:p>
            <a:pPr lvl="1">
              <a:buFont typeface="Arial" pitchFamily="34" charset="0"/>
              <a:buChar char="•"/>
            </a:pPr>
            <a:r>
              <a:rPr lang="es-MX" sz="1400" dirty="0" smtClean="0"/>
              <a:t> Presencia de combustible (vegetación), usando el EVI de la imagen fecha 1.</a:t>
            </a:r>
          </a:p>
          <a:p>
            <a:pPr lvl="1">
              <a:buFont typeface="Arial" pitchFamily="34" charset="0"/>
              <a:buChar char="•"/>
            </a:pPr>
            <a:r>
              <a:rPr lang="es-MX" sz="1400" dirty="0" smtClean="0"/>
              <a:t> Ocurrencia de un cambio grande en el índice,  se aplica  la diferencia del NBR, fecha 1 y fecha 2 (</a:t>
            </a:r>
            <a:r>
              <a:rPr lang="es-MX" sz="1400" dirty="0" err="1" smtClean="0"/>
              <a:t>dNBR</a:t>
            </a:r>
            <a:r>
              <a:rPr lang="es-MX" sz="14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s-MX" sz="1400" dirty="0" smtClean="0"/>
              <a:t>  Verificar si la vegetación se quemó,  se usa el NBR imagen fecha 2. </a:t>
            </a:r>
          </a:p>
          <a:p>
            <a:pPr lvl="1">
              <a:buFont typeface="Arial" pitchFamily="34" charset="0"/>
              <a:buChar char="•"/>
            </a:pPr>
            <a:endParaRPr lang="es-MX" sz="1400" dirty="0" smtClean="0"/>
          </a:p>
          <a:p>
            <a:r>
              <a:rPr lang="es-MX" sz="1400" dirty="0" smtClean="0">
                <a:solidFill>
                  <a:srgbClr val="C00000"/>
                </a:solidFill>
              </a:rPr>
              <a:t>Método para definir los umbrales</a:t>
            </a:r>
          </a:p>
          <a:p>
            <a:r>
              <a:rPr lang="es-MX" sz="1400" i="1" dirty="0" smtClean="0"/>
              <a:t>        Píxel potencial (umbral estático)</a:t>
            </a:r>
          </a:p>
          <a:p>
            <a:pPr lvl="2"/>
            <a:r>
              <a:rPr lang="es-MX" sz="1400" dirty="0" smtClean="0"/>
              <a:t>1.- Interpretación visual.- se usaron 10 imágenes y 7 comparaciones del año 2012. Las imágenes correspondieron de febrero a junio. Se establecieron umbrales bajos.</a:t>
            </a:r>
          </a:p>
          <a:p>
            <a:pPr lvl="2"/>
            <a:r>
              <a:rPr lang="es-MX" sz="1400" dirty="0" smtClean="0"/>
              <a:t>2.- </a:t>
            </a:r>
            <a:r>
              <a:rPr lang="es-MX" sz="1400" dirty="0" err="1" smtClean="0"/>
              <a:t>Sobreposición</a:t>
            </a:r>
            <a:r>
              <a:rPr lang="es-MX" sz="1400" dirty="0" smtClean="0"/>
              <a:t> de los fuegos activos del mismo periodo de observación  sobre los índices espectrales para obtener los valores en cada fuego activo y se calculó la estadística descriptiva ( programa UDASYS *) . Se identificaron los valores discordantes  los cuales se eliminaron. Nuevamente se calcularon las estadísticas y con base en ellas se establecieron los valores mínimos para los umbrales.</a:t>
            </a:r>
          </a:p>
          <a:p>
            <a:pPr lvl="2"/>
            <a:r>
              <a:rPr lang="es-MX" sz="1400" dirty="0" smtClean="0"/>
              <a:t>3.- Los umbrales de adecuaron usando la media y dos desviaciones estándar.</a:t>
            </a:r>
          </a:p>
          <a:p>
            <a:pPr lvl="1"/>
            <a:endParaRPr lang="es-MX" sz="1400" dirty="0" smtClean="0"/>
          </a:p>
          <a:p>
            <a:pPr lvl="1"/>
            <a:r>
              <a:rPr lang="es-MX" sz="1400" i="1" dirty="0" smtClean="0"/>
              <a:t>Posible área quemada con tres niveles ( umbral dinámico)</a:t>
            </a:r>
          </a:p>
          <a:p>
            <a:pPr lvl="2"/>
            <a:r>
              <a:rPr lang="es-MX" sz="1400" dirty="0" smtClean="0"/>
              <a:t>1.- Con base a fuego activos se obtienen los valores de los índices espectrales, se calcula la estadística descriptiva.</a:t>
            </a:r>
          </a:p>
          <a:p>
            <a:pPr lvl="2"/>
            <a:r>
              <a:rPr lang="es-ES" sz="1400" dirty="0" smtClean="0"/>
              <a:t>2.-  Se eliminan los valores discordantes y se calcula nuevamente la media y la desviación estándar.</a:t>
            </a:r>
            <a:endParaRPr lang="es-MX" sz="1400" dirty="0" smtClean="0"/>
          </a:p>
          <a:p>
            <a:pPr lvl="2"/>
            <a:r>
              <a:rPr lang="es-MX" sz="1400" dirty="0" smtClean="0"/>
              <a:t>3.- Se establecen tres clases: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71736" y="214290"/>
            <a:ext cx="485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smtClean="0">
                <a:solidFill>
                  <a:srgbClr val="C00000"/>
                </a:solidFill>
              </a:rPr>
              <a:t>Método: definición de umbrales</a:t>
            </a:r>
            <a:endParaRPr lang="es-MX" sz="2800" dirty="0"/>
          </a:p>
        </p:txBody>
      </p:sp>
      <p:sp>
        <p:nvSpPr>
          <p:cNvPr id="4" name="3 Rectángulo"/>
          <p:cNvSpPr/>
          <p:nvPr/>
        </p:nvSpPr>
        <p:spPr>
          <a:xfrm>
            <a:off x="6755229" y="6597352"/>
            <a:ext cx="22092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00" dirty="0" smtClean="0"/>
              <a:t>*Desarrollado por el Dr. </a:t>
            </a:r>
            <a:r>
              <a:rPr lang="es-MX" sz="900" dirty="0" err="1" smtClean="0"/>
              <a:t>Surendra</a:t>
            </a:r>
            <a:r>
              <a:rPr lang="es-MX" sz="900" dirty="0" smtClean="0"/>
              <a:t> P. </a:t>
            </a:r>
            <a:r>
              <a:rPr lang="es-MX" sz="900" dirty="0" err="1" smtClean="0"/>
              <a:t>Verma</a:t>
            </a:r>
            <a:endParaRPr lang="es-MX" sz="900" dirty="0"/>
          </a:p>
        </p:txBody>
      </p:sp>
      <p:grpSp>
        <p:nvGrpSpPr>
          <p:cNvPr id="5" name="26 Grupo"/>
          <p:cNvGrpSpPr/>
          <p:nvPr/>
        </p:nvGrpSpPr>
        <p:grpSpPr>
          <a:xfrm>
            <a:off x="3146525" y="5229200"/>
            <a:ext cx="2988319" cy="369332"/>
            <a:chOff x="2000232" y="5857892"/>
            <a:chExt cx="2988319" cy="369332"/>
          </a:xfrm>
        </p:grpSpPr>
        <p:cxnSp>
          <p:nvCxnSpPr>
            <p:cNvPr id="12" name="20 Conector recto"/>
            <p:cNvCxnSpPr/>
            <p:nvPr/>
          </p:nvCxnSpPr>
          <p:spPr>
            <a:xfrm>
              <a:off x="4143372" y="5929330"/>
              <a:ext cx="14287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21 Rectángulo"/>
            <p:cNvSpPr/>
            <p:nvPr/>
          </p:nvSpPr>
          <p:spPr>
            <a:xfrm>
              <a:off x="2000232" y="5857892"/>
              <a:ext cx="29883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i="1" dirty="0" smtClean="0"/>
                <a:t>Clase 1   sí  </a:t>
              </a:r>
              <a:r>
                <a:rPr lang="es-MX" dirty="0" err="1" smtClean="0"/>
                <a:t>dNBR</a:t>
              </a:r>
              <a:r>
                <a:rPr lang="es-MX" i="1" dirty="0" smtClean="0"/>
                <a:t> es &gt;  x</a:t>
              </a:r>
              <a:r>
                <a:rPr lang="es-MX" dirty="0" smtClean="0"/>
                <a:t>  + 1</a:t>
              </a:r>
              <a:r>
                <a:rPr lang="es-MX" i="1" dirty="0" smtClean="0"/>
                <a:t>s</a:t>
              </a:r>
              <a:endParaRPr lang="es-MX" i="1" dirty="0"/>
            </a:p>
          </p:txBody>
        </p:sp>
      </p:grpSp>
      <p:grpSp>
        <p:nvGrpSpPr>
          <p:cNvPr id="6" name="32 Grupo"/>
          <p:cNvGrpSpPr/>
          <p:nvPr/>
        </p:nvGrpSpPr>
        <p:grpSpPr>
          <a:xfrm>
            <a:off x="3139366" y="5586390"/>
            <a:ext cx="3044423" cy="369332"/>
            <a:chOff x="1493007" y="6143644"/>
            <a:chExt cx="3044423" cy="369332"/>
          </a:xfrm>
        </p:grpSpPr>
        <p:cxnSp>
          <p:nvCxnSpPr>
            <p:cNvPr id="10" name="23 Conector recto"/>
            <p:cNvCxnSpPr/>
            <p:nvPr/>
          </p:nvCxnSpPr>
          <p:spPr>
            <a:xfrm>
              <a:off x="3728392" y="6218280"/>
              <a:ext cx="14287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24 Rectángulo"/>
            <p:cNvSpPr/>
            <p:nvPr/>
          </p:nvSpPr>
          <p:spPr>
            <a:xfrm>
              <a:off x="1493007" y="6143644"/>
              <a:ext cx="30444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i="1" dirty="0" smtClean="0"/>
                <a:t>Clase 2   sí </a:t>
              </a:r>
              <a:r>
                <a:rPr lang="es-MX" dirty="0" err="1" smtClean="0"/>
                <a:t>dNBR</a:t>
              </a:r>
              <a:r>
                <a:rPr lang="es-MX" i="1" dirty="0" smtClean="0"/>
                <a:t> es 1</a:t>
              </a:r>
              <a:r>
                <a:rPr lang="es-MX" dirty="0" smtClean="0"/>
                <a:t>s </a:t>
              </a:r>
              <a:r>
                <a:rPr lang="es-MX" i="1" dirty="0" smtClean="0"/>
                <a:t>- x</a:t>
              </a:r>
              <a:r>
                <a:rPr lang="es-MX" dirty="0" smtClean="0"/>
                <a:t>  + 1</a:t>
              </a:r>
              <a:r>
                <a:rPr lang="es-MX" i="1" dirty="0" smtClean="0"/>
                <a:t>s</a:t>
              </a:r>
              <a:endParaRPr lang="es-MX" i="1" dirty="0"/>
            </a:p>
          </p:txBody>
        </p:sp>
      </p:grpSp>
      <p:grpSp>
        <p:nvGrpSpPr>
          <p:cNvPr id="7" name="29 Grupo"/>
          <p:cNvGrpSpPr/>
          <p:nvPr/>
        </p:nvGrpSpPr>
        <p:grpSpPr>
          <a:xfrm>
            <a:off x="3131840" y="5931414"/>
            <a:ext cx="2837636" cy="369332"/>
            <a:chOff x="2000232" y="5857892"/>
            <a:chExt cx="2837636" cy="369332"/>
          </a:xfrm>
        </p:grpSpPr>
        <p:cxnSp>
          <p:nvCxnSpPr>
            <p:cNvPr id="8" name="30 Conector recto"/>
            <p:cNvCxnSpPr/>
            <p:nvPr/>
          </p:nvCxnSpPr>
          <p:spPr>
            <a:xfrm>
              <a:off x="4143372" y="5929330"/>
              <a:ext cx="14287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31 Rectángulo"/>
            <p:cNvSpPr/>
            <p:nvPr/>
          </p:nvSpPr>
          <p:spPr>
            <a:xfrm>
              <a:off x="2000232" y="5857892"/>
              <a:ext cx="28376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i="1" dirty="0" smtClean="0"/>
                <a:t>Clase 3   sí </a:t>
              </a:r>
              <a:r>
                <a:rPr lang="es-MX" dirty="0" err="1" smtClean="0"/>
                <a:t>dNBR</a:t>
              </a:r>
              <a:r>
                <a:rPr lang="es-MX" i="1" dirty="0" smtClean="0"/>
                <a:t> es &lt;  x</a:t>
              </a:r>
              <a:r>
                <a:rPr lang="es-MX" dirty="0" smtClean="0"/>
                <a:t>  - 1</a:t>
              </a:r>
              <a:r>
                <a:rPr lang="es-MX" i="1" dirty="0" smtClean="0"/>
                <a:t>s</a:t>
              </a:r>
              <a:endParaRPr lang="es-MX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2073</Words>
  <Application>Microsoft Office PowerPoint</Application>
  <PresentationFormat>Presentación en pantalla (4:3)</PresentationFormat>
  <Paragraphs>542</Paragraphs>
  <Slides>27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</vt:vector>
  </TitlesOfParts>
  <Company>CONABIO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LRP</dc:creator>
  <cp:lastModifiedBy>Isabel Cruz</cp:lastModifiedBy>
  <cp:revision>228</cp:revision>
  <dcterms:created xsi:type="dcterms:W3CDTF">2013-04-01T23:48:07Z</dcterms:created>
  <dcterms:modified xsi:type="dcterms:W3CDTF">2015-11-15T23:22:07Z</dcterms:modified>
</cp:coreProperties>
</file>